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10.fntdata" ContentType="application/x-fontdata"/>
  <Override PartName="/ppt/fonts/font11.fntdata" ContentType="application/x-fontdata"/>
  <Override PartName="/ppt/fonts/font12.fntdata" ContentType="application/x-fontdata"/>
  <Override PartName="/ppt/fonts/font13.fntdata" ContentType="application/x-fontdata"/>
  <Override PartName="/ppt/fonts/font14.fntdata" ContentType="application/x-fontdata"/>
  <Override PartName="/ppt/fonts/font15.fntdata" ContentType="application/x-fontdata"/>
  <Override PartName="/ppt/fonts/font16.fntdata" ContentType="application/x-fontdata"/>
  <Override PartName="/ppt/fonts/font17.fntdata" ContentType="application/x-fontdata"/>
  <Override PartName="/ppt/fonts/font18.fntdata" ContentType="application/x-fontdata"/>
  <Override PartName="/ppt/fonts/font19.fntdata" ContentType="application/x-fontdata"/>
  <Override PartName="/ppt/fonts/font2.fntdata" ContentType="application/x-fontdata"/>
  <Override PartName="/ppt/fonts/font20.fntdata" ContentType="application/x-fontdata"/>
  <Override PartName="/ppt/fonts/font21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fonts/font9.fntdata" ContentType="application/x-fontdata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3"/>
    <p:sldId id="257" r:id="rId4"/>
    <p:sldId id="272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6858000" type="screen4x3"/>
  <p:notesSz cx="9144000" cy="6858000"/>
  <p:embeddedFontLst>
    <p:embeddedFont>
      <p:font typeface="KGOTCI+MicrosoftYaHei-Bold" panose="02000500000000000000"/>
      <p:regular r:id="rId22"/>
    </p:embeddedFont>
    <p:embeddedFont>
      <p:font typeface="CAQOPV+MicrosoftYaHei-Bold" panose="02000500000000000000"/>
      <p:regular r:id="rId23"/>
    </p:embeddedFont>
    <p:embeddedFont>
      <p:font typeface="IQFVCN+Arial-BoldMT" panose="02000500000000000000"/>
      <p:regular r:id="rId24"/>
    </p:embeddedFont>
    <p:embeddedFont>
      <p:font typeface="仿宋" panose="02010609060101010101" pitchFamily="49" charset="-122"/>
      <p:regular r:id="rId25"/>
    </p:embeddedFont>
    <p:embeddedFont>
      <p:font typeface="TCTPHU+MicrosoftYaHei-Bold" panose="02000500000000000000"/>
      <p:regular r:id="rId26"/>
    </p:embeddedFont>
    <p:embeddedFont>
      <p:font typeface="TORSAJ+Arial-BoldMT" panose="02000500000000000000"/>
      <p:regular r:id="rId27"/>
    </p:embeddedFont>
    <p:embeddedFont>
      <p:font typeface="UEUMGO+Arial-BoldMT" panose="02000500000000000000"/>
      <p:regular r:id="rId28"/>
    </p:embeddedFont>
    <p:embeddedFont>
      <p:font typeface="IDQIIN+MicrosoftYaHei-Bold" panose="02000500000000000000"/>
      <p:regular r:id="rId29"/>
    </p:embeddedFont>
    <p:embeddedFont>
      <p:font typeface="HVDUVS+ArialMT" panose="02000500000000000000"/>
      <p:regular r:id="rId30"/>
    </p:embeddedFont>
    <p:embeddedFont>
      <p:font typeface="INHTUL+MicrosoftYaHei-Bold" panose="02000500000000000000"/>
      <p:regular r:id="rId31"/>
    </p:embeddedFont>
    <p:embeddedFont>
      <p:font typeface="NPGUFH+Arial-BoldMT" panose="02000500000000000000"/>
      <p:regular r:id="rId32"/>
    </p:embeddedFont>
    <p:embeddedFont>
      <p:font typeface="HGAJKP+MicrosoftYaHei" panose="02000500000000000000"/>
      <p:regular r:id="rId33"/>
    </p:embeddedFont>
    <p:embeddedFont>
      <p:font typeface="BUKDPU+ArialMT" panose="02000500000000000000"/>
      <p:regular r:id="rId34"/>
    </p:embeddedFont>
    <p:embeddedFont>
      <p:font typeface="QROFRG+MicrosoftYaHei-Bold" panose="02000500000000000000"/>
      <p:regular r:id="rId35"/>
    </p:embeddedFont>
    <p:embeddedFont>
      <p:font typeface="DLFMTC+Arial-BoldMT" panose="02000500000000000000"/>
      <p:regular r:id="rId36"/>
    </p:embeddedFont>
    <p:embeddedFont>
      <p:font typeface="ISCKBG+ArialMT" panose="02000500000000000000"/>
      <p:regular r:id="rId37"/>
    </p:embeddedFont>
    <p:embeddedFont>
      <p:font typeface="RLOPVJ+MicrosoftYaHei-Bold" panose="02000500000000000000"/>
      <p:regular r:id="rId38"/>
    </p:embeddedFont>
    <p:embeddedFont>
      <p:font typeface="Calibri" panose="020F0502020204030204" charset="0"/>
      <p:regular r:id="rId39"/>
      <p:bold r:id="rId40"/>
      <p:italic r:id="rId41"/>
      <p:boldItalic r:id="rId42"/>
    </p:embeddedFont>
  </p:embeddedFontLst>
  <p:custDataLst>
    <p:tags r:id="rId4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80" userDrawn="1">
          <p15:clr>
            <a:srgbClr val="A4A3A4"/>
          </p15:clr>
        </p15:guide>
        <p15:guide id="2" pos="251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81" d="100"/>
          <a:sy n="81" d="100"/>
        </p:scale>
        <p:origin x="1498" y="58"/>
      </p:cViewPr>
      <p:guideLst>
        <p:guide orient="horz" pos="3180"/>
        <p:guide pos="251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3" Type="http://schemas.openxmlformats.org/officeDocument/2006/relationships/tags" Target="tags/tag1.xml"/><Relationship Id="rId42" Type="http://schemas.openxmlformats.org/officeDocument/2006/relationships/font" Target="fonts/font21.fntdata"/><Relationship Id="rId41" Type="http://schemas.openxmlformats.org/officeDocument/2006/relationships/font" Target="fonts/font20.fntdata"/><Relationship Id="rId40" Type="http://schemas.openxmlformats.org/officeDocument/2006/relationships/font" Target="fonts/font19.fntdata"/><Relationship Id="rId4" Type="http://schemas.openxmlformats.org/officeDocument/2006/relationships/slide" Target="slides/slide2.xml"/><Relationship Id="rId39" Type="http://schemas.openxmlformats.org/officeDocument/2006/relationships/font" Target="fonts/font18.fntdata"/><Relationship Id="rId38" Type="http://schemas.openxmlformats.org/officeDocument/2006/relationships/font" Target="fonts/font17.fntdata"/><Relationship Id="rId37" Type="http://schemas.openxmlformats.org/officeDocument/2006/relationships/font" Target="fonts/font16.fntdata"/><Relationship Id="rId36" Type="http://schemas.openxmlformats.org/officeDocument/2006/relationships/font" Target="fonts/font15.fntdata"/><Relationship Id="rId35" Type="http://schemas.openxmlformats.org/officeDocument/2006/relationships/font" Target="fonts/font14.fntdata"/><Relationship Id="rId34" Type="http://schemas.openxmlformats.org/officeDocument/2006/relationships/font" Target="fonts/font13.fntdata"/><Relationship Id="rId33" Type="http://schemas.openxmlformats.org/officeDocument/2006/relationships/font" Target="fonts/font12.fntdata"/><Relationship Id="rId32" Type="http://schemas.openxmlformats.org/officeDocument/2006/relationships/font" Target="fonts/font11.fntdata"/><Relationship Id="rId31" Type="http://schemas.openxmlformats.org/officeDocument/2006/relationships/font" Target="fonts/font10.fntdata"/><Relationship Id="rId30" Type="http://schemas.openxmlformats.org/officeDocument/2006/relationships/font" Target="fonts/font9.fntdata"/><Relationship Id="rId3" Type="http://schemas.openxmlformats.org/officeDocument/2006/relationships/slide" Target="slides/slide1.xml"/><Relationship Id="rId29" Type="http://schemas.openxmlformats.org/officeDocument/2006/relationships/font" Target="fonts/font8.fntdata"/><Relationship Id="rId28" Type="http://schemas.openxmlformats.org/officeDocument/2006/relationships/font" Target="fonts/font7.fntdata"/><Relationship Id="rId27" Type="http://schemas.openxmlformats.org/officeDocument/2006/relationships/font" Target="fonts/font6.fntdata"/><Relationship Id="rId26" Type="http://schemas.openxmlformats.org/officeDocument/2006/relationships/font" Target="fonts/font5.fntdata"/><Relationship Id="rId25" Type="http://schemas.openxmlformats.org/officeDocument/2006/relationships/font" Target="fonts/font4.fntdata"/><Relationship Id="rId24" Type="http://schemas.openxmlformats.org/officeDocument/2006/relationships/font" Target="fonts/font3.fntdata"/><Relationship Id="rId23" Type="http://schemas.openxmlformats.org/officeDocument/2006/relationships/font" Target="fonts/font2.fntdata"/><Relationship Id="rId22" Type="http://schemas.openxmlformats.org/officeDocument/2006/relationships/font" Target="fonts/font1.fntdata"/><Relationship Id="rId21" Type="http://schemas.openxmlformats.org/officeDocument/2006/relationships/tableStyles" Target="tableStyles.xml"/><Relationship Id="rId20" Type="http://schemas.openxmlformats.org/officeDocument/2006/relationships/viewProps" Target="viewProps.xml"/><Relationship Id="rId2" Type="http://schemas.openxmlformats.org/officeDocument/2006/relationships/theme" Target="theme/theme1.xml"/><Relationship Id="rId19" Type="http://schemas.openxmlformats.org/officeDocument/2006/relationships/presProps" Target="presProps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/>
              <a:t>Text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hyperlink" Target="https://meeting.tencent.com/download/" TargetMode="External"/><Relationship Id="rId1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1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2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3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4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899592" y="1865563"/>
            <a:ext cx="7632848" cy="19234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algn="ctr">
              <a:lnSpc>
                <a:spcPts val="5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4800" dirty="0">
                <a:solidFill>
                  <a:srgbClr val="FFFFFF"/>
                </a:solidFill>
                <a:latin typeface="KGOTCI+MicrosoftYaHei-Bold" panose="02000500000000000000"/>
              </a:rPr>
              <a:t>研究生网络</a:t>
            </a:r>
            <a:r>
              <a:rPr lang="zh-CN" altLang="en-US" sz="4800" dirty="0">
                <a:solidFill>
                  <a:srgbClr val="FFFFFF"/>
                </a:solidFill>
                <a:latin typeface="KGOTCI+MicrosoftYaHei-Bold" panose="02000500000000000000"/>
              </a:rPr>
              <a:t>远程复试</a:t>
            </a:r>
            <a:endParaRPr lang="zh-CN" altLang="en-US" sz="4800" dirty="0">
              <a:solidFill>
                <a:srgbClr val="FFFFFF"/>
              </a:solidFill>
              <a:latin typeface="KGOTCI+MicrosoftYaHei-Bold" panose="02000500000000000000"/>
            </a:endParaRPr>
          </a:p>
          <a:p>
            <a:pPr marL="0" marR="0" algn="ctr">
              <a:lnSpc>
                <a:spcPts val="5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4800" dirty="0">
                <a:solidFill>
                  <a:srgbClr val="FFFFFF"/>
                </a:solidFill>
                <a:latin typeface="KGOTCI+MicrosoftYaHei-Bold" panose="02000500000000000000"/>
              </a:rPr>
              <a:t>考生端操作手册</a:t>
            </a:r>
            <a:endParaRPr lang="en-US" altLang="zh-CN" sz="4800" dirty="0">
              <a:solidFill>
                <a:srgbClr val="FFFFFF"/>
              </a:solidFill>
              <a:latin typeface="KGOTCI+MicrosoftYaHei-Bold" panose="02000500000000000000"/>
            </a:endParaRPr>
          </a:p>
          <a:p>
            <a:pPr marL="0" marR="0">
              <a:lnSpc>
                <a:spcPts val="5000"/>
              </a:lnSpc>
              <a:spcBef>
                <a:spcPts val="0"/>
              </a:spcBef>
              <a:spcAft>
                <a:spcPts val="0"/>
              </a:spcAft>
            </a:pPr>
            <a:endParaRPr sz="4800" dirty="0">
              <a:solidFill>
                <a:srgbClr val="FFFFFF"/>
              </a:solidFill>
              <a:latin typeface="KGOTCI+MicrosoftYaHei-Bold" panose="02000500000000000000"/>
              <a:cs typeface="KGOTCI+MicrosoftYaHei-Bold" panose="02000500000000000000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765103" y="4372326"/>
            <a:ext cx="4464496" cy="24365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875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 err="1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  <a:cs typeface="BEUUHJ+MicrosoftYaHei"/>
              </a:rPr>
              <a:t>信息技术中心</a:t>
            </a:r>
            <a:endParaRPr sz="2000" dirty="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cs typeface="BEUUHJ+MicrosoftYaHei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995936" y="5219908"/>
            <a:ext cx="1008112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 </a:t>
            </a:r>
            <a:r>
              <a:rPr lang="en-US" altLang="zh-CN" dirty="0">
                <a:solidFill>
                  <a:schemeClr val="tx2">
                    <a:lumMod val="60000"/>
                    <a:lumOff val="40000"/>
                  </a:schemeClr>
                </a:solidFill>
              </a:rPr>
              <a:t>2025.09</a:t>
            </a:r>
            <a:endParaRPr lang="zh-CN" altLang="en-US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" name="object 3"/>
          <p:cNvSpPr txBox="1"/>
          <p:nvPr/>
        </p:nvSpPr>
        <p:spPr>
          <a:xfrm>
            <a:off x="899592" y="1865563"/>
            <a:ext cx="7632848" cy="25647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algn="ctr">
              <a:lnSpc>
                <a:spcPts val="5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4800" dirty="0">
                <a:solidFill>
                  <a:srgbClr val="FFFFFF"/>
                </a:solidFill>
                <a:latin typeface="KGOTCI+MicrosoftYaHei-Bold" panose="02000500000000000000"/>
              </a:rPr>
              <a:t>研究生网络</a:t>
            </a:r>
            <a:r>
              <a:rPr lang="zh-CN" altLang="en-US" sz="4800" dirty="0">
                <a:solidFill>
                  <a:srgbClr val="FFFFFF"/>
                </a:solidFill>
                <a:latin typeface="KGOTCI+MicrosoftYaHei-Bold" panose="02000500000000000000"/>
              </a:rPr>
              <a:t>远程复试</a:t>
            </a:r>
            <a:endParaRPr lang="zh-CN" altLang="en-US" sz="4800" dirty="0">
              <a:solidFill>
                <a:srgbClr val="FFFFFF"/>
              </a:solidFill>
              <a:latin typeface="KGOTCI+MicrosoftYaHei-Bold" panose="02000500000000000000"/>
            </a:endParaRPr>
          </a:p>
          <a:p>
            <a:pPr marL="0" marR="0" algn="ctr">
              <a:lnSpc>
                <a:spcPts val="5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4800" dirty="0">
                <a:solidFill>
                  <a:srgbClr val="FFFFFF"/>
                </a:solidFill>
                <a:latin typeface="KGOTCI+MicrosoftYaHei-Bold" panose="02000500000000000000"/>
              </a:rPr>
              <a:t>考生端操作手册</a:t>
            </a:r>
            <a:endParaRPr lang="en-US" altLang="zh-CN" sz="4800" dirty="0">
              <a:solidFill>
                <a:srgbClr val="FFFFFF"/>
              </a:solidFill>
              <a:latin typeface="KGOTCI+MicrosoftYaHei-Bold" panose="02000500000000000000"/>
            </a:endParaRPr>
          </a:p>
          <a:p>
            <a:pPr marL="0" marR="0">
              <a:lnSpc>
                <a:spcPts val="5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dirty="0">
                <a:latin typeface="KGOTCI+MicrosoftYaHei-Bold" panose="02000500000000000000"/>
                <a:cs typeface="KGOTCI+MicrosoftYaHei-Bold" panose="02000500000000000000"/>
              </a:rPr>
              <a:t>（注：现场复试考生不需关注该手册，网络复试考生请仔细阅读。）</a:t>
            </a:r>
            <a:endParaRPr lang="en-US" dirty="0">
              <a:latin typeface="KGOTCI+MicrosoftYaHei-Bold" panose="02000500000000000000"/>
              <a:cs typeface="KGOTCI+MicrosoftYaHei-Bold" panose="02000500000000000000"/>
            </a:endParaRPr>
          </a:p>
          <a:p>
            <a:pPr marL="0" marR="0">
              <a:lnSpc>
                <a:spcPts val="5000"/>
              </a:lnSpc>
              <a:spcBef>
                <a:spcPts val="0"/>
              </a:spcBef>
              <a:spcAft>
                <a:spcPts val="0"/>
              </a:spcAft>
            </a:pPr>
            <a:endParaRPr sz="4800" dirty="0">
              <a:solidFill>
                <a:srgbClr val="FFFFFF"/>
              </a:solidFill>
              <a:latin typeface="KGOTCI+MicrosoftYaHei-Bold" panose="02000500000000000000"/>
              <a:cs typeface="KGOTCI+MicrosoftYaHei-Bold" panose="0200050000000000000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586739" y="629831"/>
            <a:ext cx="2311400" cy="9039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15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CAQOPV+MicrosoftYaHei-Bold" panose="02000500000000000000"/>
                <a:cs typeface="CAQOPV+MicrosoftYaHei-Bold" panose="02000500000000000000"/>
              </a:rPr>
              <a:t>面试前准备</a:t>
            </a:r>
            <a:endParaRPr sz="2800" dirty="0">
              <a:solidFill>
                <a:srgbClr val="FFFFFF"/>
              </a:solidFill>
              <a:latin typeface="CAQOPV+MicrosoftYaHei-Bold" panose="02000500000000000000"/>
              <a:cs typeface="CAQOPV+MicrosoftYaHei-Bold" panose="02000500000000000000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31203" y="1659696"/>
            <a:ext cx="7101339" cy="128240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875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FFFFFF"/>
                </a:solidFill>
                <a:latin typeface="IQFVCN+Arial-BoldMT" panose="02000500000000000000"/>
                <a:cs typeface="IQFVCN+Arial-BoldMT" panose="02000500000000000000"/>
              </a:rPr>
              <a:t>√ </a:t>
            </a:r>
            <a:r>
              <a:rPr sz="1800" dirty="0" err="1">
                <a:solidFill>
                  <a:srgbClr val="FFFFFF"/>
                </a:solidFill>
                <a:latin typeface="CAQOPV+MicrosoftYaHei-Bold" panose="02000500000000000000"/>
                <a:cs typeface="CAQOPV+MicrosoftYaHei-Bold" panose="02000500000000000000"/>
              </a:rPr>
              <a:t>安装腾讯会议客户端软件</a:t>
            </a:r>
            <a:r>
              <a:rPr sz="1800" dirty="0">
                <a:solidFill>
                  <a:srgbClr val="FFFFFF"/>
                </a:solidFill>
                <a:latin typeface="CAQOPV+MicrosoftYaHei-Bold" panose="02000500000000000000"/>
                <a:cs typeface="CAQOPV+MicrosoftYaHei-Bold" panose="02000500000000000000"/>
              </a:rPr>
              <a:t>（</a:t>
            </a:r>
            <a:r>
              <a:rPr lang="zh-CN" altLang="en-US" sz="1800" dirty="0">
                <a:solidFill>
                  <a:srgbClr val="FFFFFF"/>
                </a:solidFill>
                <a:latin typeface="CAQOPV+MicrosoftYaHei-Bold" panose="02000500000000000000"/>
                <a:cs typeface="CAQOPV+MicrosoftYaHei-Bold" panose="02000500000000000000"/>
              </a:rPr>
              <a:t>腾讯会议官网下载：</a:t>
            </a:r>
            <a:r>
              <a:rPr lang="en-US" altLang="zh-CN" sz="1800" kern="0" dirty="0">
                <a:effectLst/>
                <a:latin typeface="仿宋" panose="02010609060101010101" pitchFamily="49" charset="-122"/>
                <a:cs typeface="宋体" panose="02010600030101010101" pitchFamily="2" charset="-122"/>
                <a:hlinkClick r:id="rId2"/>
              </a:rPr>
              <a:t>https://meeting.tencent.com/download/</a:t>
            </a:r>
            <a:r>
              <a:rPr sz="1800" dirty="0">
                <a:solidFill>
                  <a:srgbClr val="FFFFFF"/>
                </a:solidFill>
                <a:latin typeface="CAQOPV+MicrosoftYaHei-Bold" panose="02000500000000000000"/>
                <a:cs typeface="CAQOPV+MicrosoftYaHei-Bold" panose="02000500000000000000"/>
              </a:rPr>
              <a:t>）</a:t>
            </a:r>
            <a:endParaRPr lang="en-US" dirty="0">
              <a:solidFill>
                <a:srgbClr val="FFFFFF"/>
              </a:solidFill>
              <a:latin typeface="CAQOPV+MicrosoftYaHei-Bold" panose="02000500000000000000"/>
              <a:cs typeface="CAQOPV+MicrosoftYaHei-Bold" panose="02000500000000000000"/>
            </a:endParaRPr>
          </a:p>
          <a:p>
            <a:pPr marL="0" marR="0">
              <a:lnSpc>
                <a:spcPts val="1875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600" dirty="0">
                <a:solidFill>
                  <a:srgbClr val="FFFFFF"/>
                </a:solidFill>
                <a:latin typeface="CAQOPV+MicrosoftYaHei-Bold" panose="02000500000000000000"/>
                <a:cs typeface="CAQOPV+MicrosoftYaHei-Bold" panose="02000500000000000000"/>
              </a:rPr>
              <a:t>            </a:t>
            </a:r>
            <a:r>
              <a:rPr sz="1600" dirty="0" err="1">
                <a:solidFill>
                  <a:srgbClr val="FFFFFF"/>
                </a:solidFill>
                <a:latin typeface="CAQOPV+MicrosoftYaHei-Bold" panose="02000500000000000000"/>
                <a:cs typeface="CAQOPV+MicrosoftYaHei-Bold" panose="02000500000000000000"/>
              </a:rPr>
              <a:t>电脑（</a:t>
            </a:r>
            <a:r>
              <a:rPr sz="1600" dirty="0" err="1">
                <a:solidFill>
                  <a:srgbClr val="FFFFFF"/>
                </a:solidFill>
                <a:latin typeface="IQFVCN+Arial-BoldMT" panose="02000500000000000000"/>
                <a:cs typeface="IQFVCN+Arial-BoldMT" panose="02000500000000000000"/>
              </a:rPr>
              <a:t>Windows</a:t>
            </a:r>
            <a:r>
              <a:rPr sz="1600" dirty="0" err="1">
                <a:solidFill>
                  <a:srgbClr val="FFFFFF"/>
                </a:solidFill>
                <a:latin typeface="CAQOPV+MicrosoftYaHei-Bold" panose="02000500000000000000"/>
                <a:cs typeface="CAQOPV+MicrosoftYaHei-Bold" panose="02000500000000000000"/>
              </a:rPr>
              <a:t>、</a:t>
            </a:r>
            <a:r>
              <a:rPr sz="1600" dirty="0" err="1">
                <a:solidFill>
                  <a:srgbClr val="FFFFFF"/>
                </a:solidFill>
                <a:latin typeface="IQFVCN+Arial-BoldMT" panose="02000500000000000000"/>
                <a:cs typeface="IQFVCN+Arial-BoldMT" panose="02000500000000000000"/>
              </a:rPr>
              <a:t>Mac</a:t>
            </a:r>
            <a:r>
              <a:rPr sz="1600" dirty="0">
                <a:solidFill>
                  <a:srgbClr val="FFFFFF"/>
                </a:solidFill>
                <a:latin typeface="CAQOPV+MicrosoftYaHei-Bold" panose="02000500000000000000"/>
                <a:cs typeface="CAQOPV+MicrosoftYaHei-Bold" panose="02000500000000000000"/>
              </a:rPr>
              <a:t>）、手机和平板（</a:t>
            </a:r>
            <a:r>
              <a:rPr sz="1600" dirty="0">
                <a:solidFill>
                  <a:srgbClr val="FFFFFF"/>
                </a:solidFill>
                <a:latin typeface="IQFVCN+Arial-BoldMT" panose="02000500000000000000"/>
                <a:cs typeface="IQFVCN+Arial-BoldMT" panose="02000500000000000000"/>
              </a:rPr>
              <a:t>Android</a:t>
            </a:r>
            <a:r>
              <a:rPr sz="1600" dirty="0">
                <a:solidFill>
                  <a:srgbClr val="FFFFFF"/>
                </a:solidFill>
                <a:latin typeface="CAQOPV+MicrosoftYaHei-Bold" panose="02000500000000000000"/>
                <a:cs typeface="CAQOPV+MicrosoftYaHei-Bold" panose="02000500000000000000"/>
              </a:rPr>
              <a:t>、</a:t>
            </a:r>
            <a:r>
              <a:rPr sz="1600" dirty="0">
                <a:solidFill>
                  <a:srgbClr val="FFFFFF"/>
                </a:solidFill>
                <a:latin typeface="IQFVCN+Arial-BoldMT" panose="02000500000000000000"/>
                <a:cs typeface="IQFVCN+Arial-BoldMT" panose="02000500000000000000"/>
              </a:rPr>
              <a:t>iOS</a:t>
            </a:r>
            <a:r>
              <a:rPr sz="1600" dirty="0">
                <a:solidFill>
                  <a:srgbClr val="FFFFFF"/>
                </a:solidFill>
                <a:latin typeface="CAQOPV+MicrosoftYaHei-Bold" panose="02000500000000000000"/>
                <a:cs typeface="CAQOPV+MicrosoftYaHei-Bold" panose="02000500000000000000"/>
              </a:rPr>
              <a:t>）均可</a:t>
            </a:r>
            <a:endParaRPr sz="1600" dirty="0">
              <a:solidFill>
                <a:srgbClr val="FFFFFF"/>
              </a:solidFill>
              <a:latin typeface="CAQOPV+MicrosoftYaHei-Bold" panose="02000500000000000000"/>
              <a:cs typeface="CAQOPV+MicrosoftYaHei-Bold" panose="02000500000000000000"/>
            </a:endParaRPr>
          </a:p>
          <a:p>
            <a:pPr marL="0" marR="0">
              <a:lnSpc>
                <a:spcPts val="1875"/>
              </a:lnSpc>
              <a:spcBef>
                <a:spcPts val="2425"/>
              </a:spcBef>
              <a:spcAft>
                <a:spcPts val="0"/>
              </a:spcAft>
            </a:pPr>
            <a:r>
              <a:rPr sz="1800" dirty="0">
                <a:solidFill>
                  <a:srgbClr val="FFFFFF"/>
                </a:solidFill>
                <a:latin typeface="IQFVCN+Arial-BoldMT" panose="02000500000000000000"/>
                <a:cs typeface="IQFVCN+Arial-BoldMT" panose="02000500000000000000"/>
              </a:rPr>
              <a:t>√ </a:t>
            </a:r>
            <a:r>
              <a:rPr sz="1800" dirty="0">
                <a:solidFill>
                  <a:srgbClr val="FFFFFF"/>
                </a:solidFill>
                <a:latin typeface="CAQOPV+MicrosoftYaHei-Bold" panose="02000500000000000000"/>
                <a:cs typeface="CAQOPV+MicrosoftYaHei-Bold" panose="02000500000000000000"/>
              </a:rPr>
              <a:t>获取</a:t>
            </a:r>
            <a:r>
              <a:rPr sz="1800" spc="5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dirty="0">
                <a:solidFill>
                  <a:srgbClr val="FFFFFF"/>
                </a:solidFill>
                <a:latin typeface="CAQOPV+MicrosoftYaHei-Bold" panose="02000500000000000000"/>
                <a:cs typeface="CAQOPV+MicrosoftYaHei-Bold" panose="02000500000000000000"/>
              </a:rPr>
              <a:t>腾讯会议信息</a:t>
            </a:r>
            <a:endParaRPr sz="1800" dirty="0">
              <a:solidFill>
                <a:srgbClr val="FFFFFF"/>
              </a:solidFill>
              <a:latin typeface="CAQOPV+MicrosoftYaHei-Bold" panose="02000500000000000000"/>
              <a:cs typeface="CAQOPV+MicrosoftYaHei-Bold" panose="02000500000000000000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239302" y="3329261"/>
            <a:ext cx="2402066" cy="5165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665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FFC000"/>
                </a:solidFill>
                <a:latin typeface="CAQOPV+MicrosoftYaHei-Bold" panose="02000500000000000000"/>
                <a:cs typeface="CAQOPV+MicrosoftYaHei-Bold" panose="02000500000000000000"/>
              </a:rPr>
              <a:t>会议号（</a:t>
            </a:r>
            <a:r>
              <a:rPr sz="1600" dirty="0">
                <a:solidFill>
                  <a:srgbClr val="FFC000"/>
                </a:solidFill>
                <a:latin typeface="IQFVCN+Arial-BoldMT" panose="02000500000000000000"/>
                <a:cs typeface="IQFVCN+Arial-BoldMT" panose="02000500000000000000"/>
              </a:rPr>
              <a:t>8-10 </a:t>
            </a:r>
            <a:r>
              <a:rPr sz="1600" dirty="0">
                <a:solidFill>
                  <a:srgbClr val="FFC000"/>
                </a:solidFill>
                <a:latin typeface="CAQOPV+MicrosoftYaHei-Bold" panose="02000500000000000000"/>
                <a:cs typeface="CAQOPV+MicrosoftYaHei-Bold" panose="02000500000000000000"/>
              </a:rPr>
              <a:t>位数字）</a:t>
            </a:r>
            <a:endParaRPr sz="1600" dirty="0">
              <a:solidFill>
                <a:srgbClr val="FFC000"/>
              </a:solidFill>
              <a:latin typeface="CAQOPV+MicrosoftYaHei-Bold" panose="02000500000000000000"/>
              <a:cs typeface="CAQOPV+MicrosoftYaHei-Bold" panose="02000500000000000000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239302" y="3820622"/>
            <a:ext cx="2570479" cy="5165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665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FFC000"/>
                </a:solidFill>
                <a:latin typeface="CAQOPV+MicrosoftYaHei-Bold" panose="02000500000000000000"/>
                <a:cs typeface="CAQOPV+MicrosoftYaHei-Bold" panose="02000500000000000000"/>
              </a:rPr>
              <a:t>会议时间由报考院系通知</a:t>
            </a:r>
            <a:endParaRPr sz="1600" dirty="0">
              <a:solidFill>
                <a:srgbClr val="FFC000"/>
              </a:solidFill>
              <a:latin typeface="CAQOPV+MicrosoftYaHei-Bold" panose="02000500000000000000"/>
              <a:cs typeface="CAQOPV+MicrosoftYaHei-Bold" panose="02000500000000000000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31203" y="4341935"/>
            <a:ext cx="1446274" cy="5810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875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FFFFFF"/>
                </a:solidFill>
                <a:latin typeface="IQFVCN+Arial-BoldMT" panose="02000500000000000000"/>
                <a:cs typeface="IQFVCN+Arial-BoldMT" panose="02000500000000000000"/>
              </a:rPr>
              <a:t>√ </a:t>
            </a:r>
            <a:r>
              <a:rPr sz="1800" dirty="0">
                <a:solidFill>
                  <a:srgbClr val="FFFFFF"/>
                </a:solidFill>
                <a:latin typeface="CAQOPV+MicrosoftYaHei-Bold" panose="02000500000000000000"/>
                <a:cs typeface="CAQOPV+MicrosoftYaHei-Bold" panose="02000500000000000000"/>
              </a:rPr>
              <a:t>设备要求</a:t>
            </a:r>
            <a:endParaRPr sz="1800" dirty="0">
              <a:solidFill>
                <a:srgbClr val="FFFFFF"/>
              </a:solidFill>
              <a:latin typeface="CAQOPV+MicrosoftYaHei-Bold" panose="02000500000000000000"/>
              <a:cs typeface="CAQOPV+MicrosoftYaHei-Bold" panose="02000500000000000000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239302" y="4914220"/>
            <a:ext cx="9113519" cy="5165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665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FFFFFF"/>
                </a:solidFill>
                <a:latin typeface="CAQOPV+MicrosoftYaHei-Bold" panose="02000500000000000000"/>
                <a:cs typeface="CAQOPV+MicrosoftYaHei-Bold" panose="02000500000000000000"/>
              </a:rPr>
              <a:t>用于面试的设备（主机位）：</a:t>
            </a:r>
            <a:r>
              <a:rPr sz="1600" dirty="0">
                <a:solidFill>
                  <a:srgbClr val="FFC000"/>
                </a:solidFill>
                <a:latin typeface="CAQOPV+MicrosoftYaHei-Bold" panose="02000500000000000000"/>
                <a:cs typeface="CAQOPV+MicrosoftYaHei-Bold" panose="02000500000000000000"/>
              </a:rPr>
              <a:t>原则上请用笔记本电脑或台式机</a:t>
            </a:r>
            <a:r>
              <a:rPr sz="1600" dirty="0">
                <a:solidFill>
                  <a:srgbClr val="FFFFFF"/>
                </a:solidFill>
                <a:latin typeface="CAQOPV+MicrosoftYaHei-Bold" panose="02000500000000000000"/>
                <a:cs typeface="CAQOPV+MicrosoftYaHei-Bold" panose="02000500000000000000"/>
              </a:rPr>
              <a:t>（带有摄像头及麦克风）。</a:t>
            </a:r>
            <a:endParaRPr sz="1600" dirty="0">
              <a:solidFill>
                <a:srgbClr val="FFFFFF"/>
              </a:solidFill>
              <a:latin typeface="CAQOPV+MicrosoftYaHei-Bold" panose="02000500000000000000"/>
              <a:cs typeface="CAQOPV+MicrosoftYaHei-Bold" panose="02000500000000000000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236241" y="5515437"/>
            <a:ext cx="7010400" cy="4591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665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FFFFFF"/>
                </a:solidFill>
                <a:latin typeface="CAQOPV+MicrosoftYaHei-Bold" panose="02000500000000000000"/>
                <a:cs typeface="CAQOPV+MicrosoftYaHei-Bold" panose="02000500000000000000"/>
              </a:rPr>
              <a:t>用于监控面试环境的设备（</a:t>
            </a:r>
            <a:r>
              <a:rPr lang="zh-CN" sz="1600" dirty="0">
                <a:solidFill>
                  <a:srgbClr val="FFFFFF"/>
                </a:solidFill>
                <a:latin typeface="CAQOPV+MicrosoftYaHei-Bold" panose="02000500000000000000"/>
                <a:cs typeface="CAQOPV+MicrosoftYaHei-Bold" panose="02000500000000000000"/>
              </a:rPr>
              <a:t>辅</a:t>
            </a:r>
            <a:r>
              <a:rPr sz="1600" dirty="0">
                <a:solidFill>
                  <a:srgbClr val="FFFFFF"/>
                </a:solidFill>
                <a:latin typeface="CAQOPV+MicrosoftYaHei-Bold" panose="02000500000000000000"/>
                <a:cs typeface="CAQOPV+MicrosoftYaHei-Bold" panose="02000500000000000000"/>
              </a:rPr>
              <a:t>机位）：</a:t>
            </a:r>
            <a:r>
              <a:rPr sz="1600" dirty="0">
                <a:solidFill>
                  <a:srgbClr val="FFC000"/>
                </a:solidFill>
                <a:latin typeface="CAQOPV+MicrosoftYaHei-Bold" panose="02000500000000000000"/>
                <a:cs typeface="CAQOPV+MicrosoftYaHei-Bold" panose="02000500000000000000"/>
              </a:rPr>
              <a:t>手机、平板电脑</a:t>
            </a:r>
            <a:r>
              <a:rPr sz="1600" dirty="0">
                <a:solidFill>
                  <a:srgbClr val="FFFFFF"/>
                </a:solidFill>
                <a:latin typeface="CAQOPV+MicrosoftYaHei-Bold" panose="02000500000000000000"/>
                <a:cs typeface="CAQOPV+MicrosoftYaHei-Bold" panose="02000500000000000000"/>
              </a:rPr>
              <a:t>（带有摄像头</a:t>
            </a:r>
            <a:endParaRPr sz="1600" dirty="0">
              <a:solidFill>
                <a:srgbClr val="FFFFFF"/>
              </a:solidFill>
              <a:latin typeface="CAQOPV+MicrosoftYaHei-Bold" panose="02000500000000000000"/>
              <a:cs typeface="CAQOPV+MicrosoftYaHei-Bold" panose="02000500000000000000"/>
            </a:endParaRPr>
          </a:p>
          <a:p>
            <a:pPr marL="0" marR="0">
              <a:lnSpc>
                <a:spcPts val="1665"/>
              </a:lnSpc>
              <a:spcBef>
                <a:spcPts val="250"/>
              </a:spcBef>
              <a:spcAft>
                <a:spcPts val="0"/>
              </a:spcAft>
            </a:pPr>
            <a:r>
              <a:rPr sz="1600" dirty="0">
                <a:solidFill>
                  <a:srgbClr val="FFFFFF"/>
                </a:solidFill>
                <a:latin typeface="CAQOPV+MicrosoftYaHei-Bold" panose="02000500000000000000"/>
                <a:cs typeface="CAQOPV+MicrosoftYaHei-Bold" panose="02000500000000000000"/>
              </a:rPr>
              <a:t>及麦克风）</a:t>
            </a:r>
            <a:endParaRPr sz="1600" dirty="0">
              <a:solidFill>
                <a:srgbClr val="FFFFFF"/>
              </a:solidFill>
              <a:latin typeface="CAQOPV+MicrosoftYaHei-Bold" panose="02000500000000000000"/>
              <a:cs typeface="CAQOPV+MicrosoftYaHei-Bold" panose="0200050000000000000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827584" y="6138205"/>
            <a:ext cx="7220982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注意：需申请</a:t>
            </a:r>
            <a:r>
              <a:rPr lang="zh-CN" altLang="en-US" b="1" dirty="0">
                <a:solidFill>
                  <a:srgbClr val="FF0000"/>
                </a:solidFill>
              </a:rPr>
              <a:t>两个腾讯会议账号</a:t>
            </a:r>
            <a:r>
              <a:rPr lang="zh-CN" altLang="en-US" dirty="0"/>
              <a:t>，分别用于主机位和</a:t>
            </a:r>
            <a:r>
              <a:rPr lang="zh-CN" altLang="en-US" dirty="0"/>
              <a:t>辅机位加入会议。</a:t>
            </a:r>
            <a:endParaRPr lang="zh-CN" alt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-28990" y="0"/>
            <a:ext cx="9144000" cy="6858000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031032" y="1060926"/>
            <a:ext cx="2514600" cy="4616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6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3600" dirty="0">
                <a:solidFill>
                  <a:srgbClr val="FFFFFF"/>
                </a:solidFill>
                <a:latin typeface="TCTPHU+MicrosoftYaHei-Bold" panose="02000500000000000000"/>
                <a:cs typeface="TCTPHU+MicrosoftYaHei-Bold" panose="02000500000000000000"/>
              </a:rPr>
              <a:t>机位要求</a:t>
            </a:r>
            <a:endParaRPr sz="3600" dirty="0">
              <a:solidFill>
                <a:srgbClr val="FFFFFF"/>
              </a:solidFill>
              <a:latin typeface="UQSIOU+SimHei,Bold"/>
              <a:cs typeface="UQSIOU+SimHei,Bold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23528" y="2348880"/>
            <a:ext cx="4536504" cy="9861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875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400" dirty="0">
                <a:solidFill>
                  <a:srgbClr val="000000"/>
                </a:solidFill>
                <a:latin typeface="TCTPHU+MicrosoftYaHei-Bold" panose="02000500000000000000"/>
                <a:cs typeface="TCTPHU+MicrosoftYaHei-Bold" panose="02000500000000000000"/>
              </a:rPr>
              <a:t>主机位：</a:t>
            </a:r>
            <a:endParaRPr lang="en-US" altLang="zh-CN" sz="2400" dirty="0">
              <a:solidFill>
                <a:srgbClr val="000000"/>
              </a:solidFill>
              <a:latin typeface="TCTPHU+MicrosoftYaHei-Bold" panose="02000500000000000000"/>
              <a:cs typeface="TCTPHU+MicrosoftYaHei-Bold" panose="02000500000000000000"/>
            </a:endParaRPr>
          </a:p>
          <a:p>
            <a:pPr marL="0" marR="0">
              <a:lnSpc>
                <a:spcPts val="1875"/>
              </a:lnSpc>
              <a:spcBef>
                <a:spcPts val="0"/>
              </a:spcBef>
              <a:spcAft>
                <a:spcPts val="0"/>
              </a:spcAft>
            </a:pPr>
            <a:endParaRPr lang="en-US" altLang="zh-CN" sz="2400" dirty="0">
              <a:solidFill>
                <a:srgbClr val="000000"/>
              </a:solidFill>
              <a:latin typeface="TCTPHU+MicrosoftYaHei-Bold" panose="02000500000000000000"/>
              <a:cs typeface="TCTPHU+MicrosoftYaHei-Bold" panose="02000500000000000000"/>
            </a:endParaRPr>
          </a:p>
          <a:p>
            <a:pPr>
              <a:lnSpc>
                <a:spcPts val="1875"/>
              </a:lnSpc>
            </a:pPr>
            <a:r>
              <a:rPr lang="zh-CN" altLang="en-US" sz="2400" dirty="0">
                <a:solidFill>
                  <a:srgbClr val="000000"/>
                </a:solidFill>
                <a:latin typeface="TCTPHU+MicrosoftYaHei-Bold" panose="02000500000000000000"/>
                <a:cs typeface="TCTPHU+MicrosoftYaHei-Bold" panose="02000500000000000000"/>
              </a:rPr>
              <a:t>用于面试的设备置于考生</a:t>
            </a:r>
            <a:r>
              <a:rPr lang="zh-CN" altLang="en-US" sz="2400" dirty="0">
                <a:solidFill>
                  <a:srgbClr val="FF0000"/>
                </a:solidFill>
                <a:latin typeface="TCTPHU+MicrosoftYaHei-Bold" panose="02000500000000000000"/>
                <a:cs typeface="TCTPHU+MicrosoftYaHei-Bold" panose="02000500000000000000"/>
              </a:rPr>
              <a:t>正前方</a:t>
            </a:r>
            <a:endParaRPr lang="zh-CN" altLang="en-US" sz="2400" dirty="0">
              <a:solidFill>
                <a:srgbClr val="FF0000"/>
              </a:solidFill>
              <a:latin typeface="TCTPHU+MicrosoftYaHei-Bold" panose="02000500000000000000"/>
              <a:cs typeface="TCTPHU+MicrosoftYaHei-Bold" panose="02000500000000000000"/>
            </a:endParaRPr>
          </a:p>
          <a:p>
            <a:pPr marL="0" marR="0">
              <a:lnSpc>
                <a:spcPts val="1875"/>
              </a:lnSpc>
              <a:spcBef>
                <a:spcPts val="0"/>
              </a:spcBef>
              <a:spcAft>
                <a:spcPts val="0"/>
              </a:spcAft>
            </a:pPr>
            <a:endParaRPr lang="zh-CN" altLang="en-US" sz="2400" dirty="0">
              <a:solidFill>
                <a:srgbClr val="000000"/>
              </a:solidFill>
              <a:latin typeface="TCTPHU+MicrosoftYaHei-Bold" panose="02000500000000000000"/>
              <a:cs typeface="TCTPHU+MicrosoftYaHei-Bold" panose="02000500000000000000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28092" y="4249673"/>
            <a:ext cx="4531940" cy="15887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875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400" dirty="0">
                <a:solidFill>
                  <a:srgbClr val="000000"/>
                </a:solidFill>
                <a:latin typeface="TCTPHU+MicrosoftYaHei-Bold" panose="02000500000000000000"/>
                <a:cs typeface="TCTPHU+MicrosoftYaHei-Bold" panose="02000500000000000000"/>
              </a:rPr>
              <a:t>辅机位：</a:t>
            </a:r>
            <a:endParaRPr lang="en-US" altLang="zh-CN" sz="2400" dirty="0">
              <a:solidFill>
                <a:srgbClr val="000000"/>
              </a:solidFill>
              <a:latin typeface="TCTPHU+MicrosoftYaHei-Bold" panose="02000500000000000000"/>
              <a:cs typeface="TCTPHU+MicrosoftYaHei-Bold" panose="02000500000000000000"/>
            </a:endParaRPr>
          </a:p>
          <a:p>
            <a:pPr marL="0" marR="0">
              <a:lnSpc>
                <a:spcPts val="1875"/>
              </a:lnSpc>
              <a:spcBef>
                <a:spcPts val="0"/>
              </a:spcBef>
              <a:spcAft>
                <a:spcPts val="0"/>
              </a:spcAft>
            </a:pPr>
            <a:endParaRPr lang="en-US" altLang="zh-CN" sz="2400" dirty="0">
              <a:solidFill>
                <a:srgbClr val="000000"/>
              </a:solidFill>
              <a:latin typeface="TCTPHU+MicrosoftYaHei-Bold" panose="02000500000000000000"/>
              <a:cs typeface="TCTPHU+MicrosoftYaHei-Bold" panose="0200050000000000000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zh-CN" altLang="en-US" sz="2400" dirty="0">
                <a:solidFill>
                  <a:srgbClr val="000000"/>
                </a:solidFill>
                <a:latin typeface="TCTPHU+MicrosoftYaHei-Bold" panose="02000500000000000000"/>
                <a:cs typeface="TCTPHU+MicrosoftYaHei-Bold" panose="02000500000000000000"/>
              </a:rPr>
              <a:t>用于监控面试环境的设备从考生</a:t>
            </a:r>
            <a:r>
              <a:rPr lang="zh-CN" altLang="en-US" sz="2400" dirty="0">
                <a:solidFill>
                  <a:srgbClr val="FF0000"/>
                </a:solidFill>
                <a:latin typeface="TCTPHU+MicrosoftYaHei-Bold" panose="02000500000000000000"/>
                <a:cs typeface="TCTPHU+MicrosoftYaHei-Bold" panose="02000500000000000000"/>
              </a:rPr>
              <a:t>后方成</a:t>
            </a:r>
            <a:r>
              <a:rPr lang="en-US" altLang="zh-CN" sz="2400" dirty="0">
                <a:solidFill>
                  <a:srgbClr val="FF0000"/>
                </a:solidFill>
                <a:latin typeface="TORSAJ+Arial-BoldMT" panose="02000500000000000000"/>
                <a:cs typeface="TORSAJ+Arial-BoldMT" panose="02000500000000000000"/>
              </a:rPr>
              <a:t>45°</a:t>
            </a:r>
            <a:r>
              <a:rPr lang="zh-CN" altLang="en-US" sz="2400" dirty="0">
                <a:solidFill>
                  <a:srgbClr val="FF0000"/>
                </a:solidFill>
                <a:latin typeface="TCTPHU+MicrosoftYaHei-Bold" panose="02000500000000000000"/>
                <a:cs typeface="TCTPHU+MicrosoftYaHei-Bold" panose="02000500000000000000"/>
              </a:rPr>
              <a:t>拍摄</a:t>
            </a:r>
            <a:r>
              <a:rPr lang="zh-CN" altLang="en-US" sz="2400" dirty="0">
                <a:solidFill>
                  <a:srgbClr val="000000"/>
                </a:solidFill>
                <a:latin typeface="TCTPHU+MicrosoftYaHei-Bold" panose="02000500000000000000"/>
                <a:cs typeface="TCTPHU+MicrosoftYaHei-Bold" panose="02000500000000000000"/>
              </a:rPr>
              <a:t>（面试所处环境边界完全呈现在画面中）</a:t>
            </a:r>
            <a:endParaRPr lang="zh-CN" altLang="en-US" sz="2400" dirty="0">
              <a:solidFill>
                <a:srgbClr val="000000"/>
              </a:solidFill>
              <a:latin typeface="TCTPHU+MicrosoftYaHei-Bold" panose="02000500000000000000"/>
              <a:cs typeface="TCTPHU+MicrosoftYaHei-Bold" panose="02000500000000000000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8064" y="908720"/>
            <a:ext cx="1905000" cy="2771775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8064" y="3878597"/>
            <a:ext cx="1866900" cy="27813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-22408" y="0"/>
            <a:ext cx="9166408" cy="6858000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771524" y="1204401"/>
            <a:ext cx="1446274" cy="5810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875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FFFFFF"/>
                </a:solidFill>
                <a:latin typeface="UEUMGO+Arial-BoldMT" panose="02000500000000000000"/>
                <a:cs typeface="UEUMGO+Arial-BoldMT" panose="02000500000000000000"/>
              </a:rPr>
              <a:t>√ </a:t>
            </a:r>
            <a:r>
              <a:rPr sz="1800" dirty="0">
                <a:solidFill>
                  <a:srgbClr val="FFFFFF"/>
                </a:solidFill>
                <a:latin typeface="IDQIIN+MicrosoftYaHei-Bold" panose="02000500000000000000"/>
                <a:cs typeface="IDQIIN+MicrosoftYaHei-Bold" panose="02000500000000000000"/>
              </a:rPr>
              <a:t>环境要求</a:t>
            </a:r>
            <a:endParaRPr sz="1800" dirty="0">
              <a:solidFill>
                <a:srgbClr val="FFFFFF"/>
              </a:solidFill>
              <a:latin typeface="IDQIIN+MicrosoftYaHei-Bold" panose="02000500000000000000"/>
              <a:cs typeface="IDQIIN+MicrosoftYaHei-Bold" panose="02000500000000000000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71524" y="1937046"/>
            <a:ext cx="5141116" cy="5810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875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FFFFFF"/>
                </a:solidFill>
                <a:latin typeface="IDQIIN+MicrosoftYaHei-Bold" panose="02000500000000000000"/>
                <a:cs typeface="IDQIIN+MicrosoftYaHei-Bold" panose="02000500000000000000"/>
              </a:rPr>
              <a:t>（</a:t>
            </a:r>
            <a:r>
              <a:rPr sz="1800" dirty="0">
                <a:solidFill>
                  <a:srgbClr val="FFFFFF"/>
                </a:solidFill>
                <a:latin typeface="UEUMGO+Arial-BoldMT" panose="02000500000000000000"/>
                <a:cs typeface="UEUMGO+Arial-BoldMT" panose="02000500000000000000"/>
              </a:rPr>
              <a:t>1</a:t>
            </a:r>
            <a:r>
              <a:rPr sz="1800" dirty="0">
                <a:solidFill>
                  <a:srgbClr val="FFFFFF"/>
                </a:solidFill>
                <a:latin typeface="IDQIIN+MicrosoftYaHei-Bold" panose="02000500000000000000"/>
                <a:cs typeface="IDQIIN+MicrosoftYaHei-Bold" panose="02000500000000000000"/>
              </a:rPr>
              <a:t>）独立房间，灯光明亮，安静，不逆光。</a:t>
            </a:r>
            <a:endParaRPr sz="1800" dirty="0">
              <a:solidFill>
                <a:srgbClr val="FFFFFF"/>
              </a:solidFill>
              <a:latin typeface="IDQIIN+MicrosoftYaHei-Bold" panose="02000500000000000000"/>
              <a:cs typeface="IDQIIN+MicrosoftYaHei-Bold" panose="02000500000000000000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71525" y="2525691"/>
            <a:ext cx="7770017" cy="18155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875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FFFFFF"/>
                </a:solidFill>
                <a:latin typeface="IDQIIN+MicrosoftYaHei-Bold" panose="02000500000000000000"/>
                <a:cs typeface="IDQIIN+MicrosoftYaHei-Bold" panose="02000500000000000000"/>
              </a:rPr>
              <a:t>（</a:t>
            </a:r>
            <a:r>
              <a:rPr sz="1800" dirty="0">
                <a:solidFill>
                  <a:srgbClr val="FFFFFF"/>
                </a:solidFill>
                <a:latin typeface="UEUMGO+Arial-BoldMT" panose="02000500000000000000"/>
                <a:cs typeface="UEUMGO+Arial-BoldMT" panose="02000500000000000000"/>
              </a:rPr>
              <a:t>2</a:t>
            </a:r>
            <a:r>
              <a:rPr sz="1800" dirty="0">
                <a:solidFill>
                  <a:srgbClr val="FFFFFF"/>
                </a:solidFill>
                <a:latin typeface="IDQIIN+MicrosoftYaHei-Bold" panose="02000500000000000000"/>
                <a:cs typeface="IDQIIN+MicrosoftYaHei-Bold" panose="02000500000000000000"/>
              </a:rPr>
              <a:t>）为保证面试不被其他因素所干扰，并尽可能达到最大限度的公</a:t>
            </a:r>
            <a:endParaRPr sz="1800" dirty="0">
              <a:solidFill>
                <a:srgbClr val="FFFFFF"/>
              </a:solidFill>
              <a:latin typeface="IDQIIN+MicrosoftYaHei-Bold" panose="02000500000000000000"/>
              <a:cs typeface="IDQIIN+MicrosoftYaHei-Bold" panose="02000500000000000000"/>
            </a:endParaRPr>
          </a:p>
          <a:p>
            <a:pPr marL="0" marR="0">
              <a:lnSpc>
                <a:spcPts val="1875"/>
              </a:lnSpc>
              <a:spcBef>
                <a:spcPts val="1365"/>
              </a:spcBef>
              <a:spcAft>
                <a:spcPts val="0"/>
              </a:spcAft>
            </a:pPr>
            <a:r>
              <a:rPr sz="1800" dirty="0">
                <a:solidFill>
                  <a:srgbClr val="FFFFFF"/>
                </a:solidFill>
                <a:latin typeface="IDQIIN+MicrosoftYaHei-Bold" panose="02000500000000000000"/>
                <a:cs typeface="IDQIIN+MicrosoftYaHei-Bold" panose="02000500000000000000"/>
              </a:rPr>
              <a:t>正公平，请选择相对安静的独立角落架面试设备，确保摄像头能够</a:t>
            </a:r>
            <a:endParaRPr sz="1800" dirty="0">
              <a:solidFill>
                <a:srgbClr val="FFFFFF"/>
              </a:solidFill>
              <a:latin typeface="IDQIIN+MicrosoftYaHei-Bold" panose="02000500000000000000"/>
              <a:cs typeface="IDQIIN+MicrosoftYaHei-Bold" panose="02000500000000000000"/>
            </a:endParaRPr>
          </a:p>
          <a:p>
            <a:pPr marL="0" marR="0">
              <a:lnSpc>
                <a:spcPts val="1875"/>
              </a:lnSpc>
              <a:spcBef>
                <a:spcPts val="1365"/>
              </a:spcBef>
              <a:spcAft>
                <a:spcPts val="0"/>
              </a:spcAft>
            </a:pPr>
            <a:r>
              <a:rPr sz="1800" dirty="0">
                <a:solidFill>
                  <a:srgbClr val="FFFFFF"/>
                </a:solidFill>
                <a:latin typeface="IDQIIN+MicrosoftYaHei-Bold" panose="02000500000000000000"/>
                <a:cs typeface="IDQIIN+MicrosoftYaHei-Bold" panose="02000500000000000000"/>
              </a:rPr>
              <a:t>清晰拍摄到所处环境的边界，以证明在该环境中仅有面试者本人而</a:t>
            </a:r>
            <a:endParaRPr sz="1800" dirty="0">
              <a:solidFill>
                <a:srgbClr val="FFFFFF"/>
              </a:solidFill>
              <a:latin typeface="IDQIIN+MicrosoftYaHei-Bold" panose="02000500000000000000"/>
              <a:cs typeface="IDQIIN+MicrosoftYaHei-Bold" panose="02000500000000000000"/>
            </a:endParaRPr>
          </a:p>
          <a:p>
            <a:pPr marL="0" marR="0">
              <a:lnSpc>
                <a:spcPts val="1875"/>
              </a:lnSpc>
              <a:spcBef>
                <a:spcPts val="1365"/>
              </a:spcBef>
              <a:spcAft>
                <a:spcPts val="0"/>
              </a:spcAft>
            </a:pPr>
            <a:r>
              <a:rPr sz="1800" dirty="0">
                <a:solidFill>
                  <a:srgbClr val="FFFFFF"/>
                </a:solidFill>
                <a:latin typeface="IDQIIN+MicrosoftYaHei-Bold" panose="02000500000000000000"/>
                <a:cs typeface="IDQIIN+MicrosoftYaHei-Bold" panose="02000500000000000000"/>
              </a:rPr>
              <a:t>无其他人参与。</a:t>
            </a:r>
            <a:endParaRPr sz="1800" dirty="0">
              <a:solidFill>
                <a:srgbClr val="FFFFFF"/>
              </a:solidFill>
              <a:latin typeface="IDQIIN+MicrosoftYaHei-Bold" panose="02000500000000000000"/>
              <a:cs typeface="IDQIIN+MicrosoftYaHei-Bold" panose="02000500000000000000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71524" y="4540691"/>
            <a:ext cx="1446274" cy="5810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875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FFFFFF"/>
                </a:solidFill>
                <a:latin typeface="UEUMGO+Arial-BoldMT" panose="02000500000000000000"/>
                <a:cs typeface="UEUMGO+Arial-BoldMT" panose="02000500000000000000"/>
              </a:rPr>
              <a:t>√ </a:t>
            </a:r>
            <a:r>
              <a:rPr sz="1800" dirty="0">
                <a:solidFill>
                  <a:srgbClr val="FFFFFF"/>
                </a:solidFill>
                <a:latin typeface="IDQIIN+MicrosoftYaHei-Bold" panose="02000500000000000000"/>
                <a:cs typeface="IDQIIN+MicrosoftYaHei-Bold" panose="02000500000000000000"/>
              </a:rPr>
              <a:t>网络要求</a:t>
            </a:r>
            <a:endParaRPr sz="1800" dirty="0">
              <a:solidFill>
                <a:srgbClr val="FFFFFF"/>
              </a:solidFill>
              <a:latin typeface="IDQIIN+MicrosoftYaHei-Bold" panose="02000500000000000000"/>
              <a:cs typeface="IDQIIN+MicrosoftYaHei-Bold" panose="02000500000000000000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71525" y="5166656"/>
            <a:ext cx="7886700" cy="5810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875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FFFFFF"/>
                </a:solidFill>
                <a:latin typeface="IDQIIN+MicrosoftYaHei-Bold" panose="02000500000000000000"/>
                <a:cs typeface="IDQIIN+MicrosoftYaHei-Bold" panose="02000500000000000000"/>
              </a:rPr>
              <a:t>能满足面试要求的良好网络，原则上作为面试设备的笔记本电脑或台</a:t>
            </a:r>
            <a:endParaRPr sz="1800" dirty="0">
              <a:solidFill>
                <a:srgbClr val="FFFFFF"/>
              </a:solidFill>
              <a:latin typeface="IDQIIN+MicrosoftYaHei-Bold" panose="02000500000000000000"/>
              <a:cs typeface="IDQIIN+MicrosoftYaHei-Bold" panose="02000500000000000000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71525" y="5578136"/>
            <a:ext cx="4060289" cy="5810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875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FFFFFF"/>
                </a:solidFill>
                <a:latin typeface="IDQIIN+MicrosoftYaHei-Bold" panose="02000500000000000000"/>
                <a:cs typeface="IDQIIN+MicrosoftYaHei-Bold" panose="02000500000000000000"/>
              </a:rPr>
              <a:t>式机须使用</a:t>
            </a:r>
            <a:r>
              <a:rPr sz="1800" dirty="0">
                <a:solidFill>
                  <a:srgbClr val="FFC000"/>
                </a:solidFill>
                <a:latin typeface="IDQIIN+MicrosoftYaHei-Bold" panose="02000500000000000000"/>
                <a:cs typeface="IDQIIN+MicrosoftYaHei-Bold" panose="02000500000000000000"/>
              </a:rPr>
              <a:t>有线宽带（</a:t>
            </a:r>
            <a:r>
              <a:rPr sz="1800" dirty="0">
                <a:solidFill>
                  <a:srgbClr val="FFC000"/>
                </a:solidFill>
                <a:latin typeface="UEUMGO+Arial-BoldMT" panose="02000500000000000000"/>
                <a:cs typeface="UEUMGO+Arial-BoldMT" panose="02000500000000000000"/>
              </a:rPr>
              <a:t>2 Mbps</a:t>
            </a:r>
            <a:r>
              <a:rPr sz="1800" dirty="0">
                <a:solidFill>
                  <a:srgbClr val="FFC000"/>
                </a:solidFill>
                <a:latin typeface="IDQIIN+MicrosoftYaHei-Bold" panose="02000500000000000000"/>
                <a:cs typeface="IDQIIN+MicrosoftYaHei-Bold" panose="02000500000000000000"/>
              </a:rPr>
              <a:t>）</a:t>
            </a:r>
            <a:r>
              <a:rPr sz="1800" dirty="0">
                <a:solidFill>
                  <a:srgbClr val="FFFFFF"/>
                </a:solidFill>
                <a:latin typeface="IDQIIN+MicrosoftYaHei-Bold" panose="02000500000000000000"/>
                <a:cs typeface="IDQIIN+MicrosoftYaHei-Bold" panose="02000500000000000000"/>
              </a:rPr>
              <a:t>。</a:t>
            </a:r>
            <a:endParaRPr sz="1800" dirty="0">
              <a:solidFill>
                <a:srgbClr val="FFFFFF"/>
              </a:solidFill>
              <a:latin typeface="IDQIIN+MicrosoftYaHei-Bold" panose="02000500000000000000"/>
              <a:cs typeface="IDQIIN+MicrosoftYaHei-Bold" panose="0200050000000000000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618614" y="1666758"/>
            <a:ext cx="2514600" cy="1143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600"/>
              </a:lnSpc>
              <a:spcBef>
                <a:spcPts val="0"/>
              </a:spcBef>
              <a:spcAft>
                <a:spcPts val="0"/>
              </a:spcAft>
            </a:pPr>
            <a:r>
              <a:rPr sz="3600" dirty="0">
                <a:solidFill>
                  <a:srgbClr val="FFFFFF"/>
                </a:solidFill>
                <a:latin typeface="UQSIOU+SimHei,Bold"/>
                <a:cs typeface="UQSIOU+SimHei,Bold"/>
              </a:rPr>
              <a:t>基本流程</a:t>
            </a:r>
            <a:endParaRPr sz="3600" dirty="0">
              <a:solidFill>
                <a:srgbClr val="FFFFFF"/>
              </a:solidFill>
              <a:latin typeface="UQSIOU+SimHei,Bold"/>
              <a:cs typeface="UQSIOU+SimHei,Bold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704339" y="2822920"/>
            <a:ext cx="2286000" cy="762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JMBEAS+SimHei"/>
                <a:cs typeface="JMBEAS+SimHei"/>
              </a:rPr>
              <a:t>一、加入会议</a:t>
            </a:r>
            <a:endParaRPr sz="2400" dirty="0">
              <a:solidFill>
                <a:srgbClr val="FFFFFF"/>
              </a:solidFill>
              <a:latin typeface="JMBEAS+SimHei"/>
              <a:cs typeface="JMBEAS+SimHe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704339" y="3247354"/>
            <a:ext cx="2590800" cy="762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JMBEAS+SimHei"/>
                <a:cs typeface="JMBEAS+SimHei"/>
              </a:rPr>
              <a:t>二、进入等候区</a:t>
            </a:r>
            <a:endParaRPr sz="2400" dirty="0">
              <a:solidFill>
                <a:srgbClr val="FFFFFF"/>
              </a:solidFill>
              <a:latin typeface="JMBEAS+SimHei"/>
              <a:cs typeface="JMBEAS+SimHe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704339" y="3671788"/>
            <a:ext cx="5958840" cy="11864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JMBEAS+SimHei"/>
                <a:cs typeface="JMBEAS+SimHei"/>
              </a:rPr>
              <a:t>三、进入网络远程复试考场，开始复试</a:t>
            </a:r>
            <a:endParaRPr sz="2400" dirty="0">
              <a:solidFill>
                <a:srgbClr val="FFFFFF"/>
              </a:solidFill>
              <a:latin typeface="JMBEAS+SimHei"/>
              <a:cs typeface="JMBEAS+SimHei"/>
            </a:endParaRPr>
          </a:p>
          <a:p>
            <a:pPr marL="0" marR="0">
              <a:lnSpc>
                <a:spcPts val="2400"/>
              </a:lnSpc>
              <a:spcBef>
                <a:spcPts val="940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JMBEAS+SimHei"/>
                <a:cs typeface="JMBEAS+SimHei"/>
              </a:rPr>
              <a:t>四、网络远程复试结束</a:t>
            </a:r>
            <a:endParaRPr sz="2400" dirty="0">
              <a:solidFill>
                <a:srgbClr val="FFFFFF"/>
              </a:solidFill>
              <a:latin typeface="JMBEAS+SimHei"/>
              <a:cs typeface="JMBEAS+SimHe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937099" y="649048"/>
            <a:ext cx="2095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ts val="0"/>
              </a:spcBef>
              <a:spcAft>
                <a:spcPts val="0"/>
              </a:spcAft>
            </a:pPr>
            <a:r>
              <a:rPr sz="3000" dirty="0">
                <a:solidFill>
                  <a:srgbClr val="FFFFFF"/>
                </a:solidFill>
                <a:latin typeface="UWAOVJ+SimHei"/>
                <a:cs typeface="UWAOVJ+SimHei"/>
              </a:rPr>
              <a:t>加入会议</a:t>
            </a:r>
            <a:endParaRPr sz="3000" dirty="0">
              <a:solidFill>
                <a:srgbClr val="FFFFFF"/>
              </a:solidFill>
              <a:latin typeface="UWAOVJ+SimHei"/>
              <a:cs typeface="UWAOVJ+SimHe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38320" y="1344063"/>
            <a:ext cx="7623809" cy="5073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FFFFFF"/>
                </a:solidFill>
                <a:latin typeface="UWAOVJ+SimHei"/>
                <a:cs typeface="UWAOVJ+SimHei"/>
              </a:rPr>
              <a:t>打开腾讯会议软件，然后点击“加入会议”按钮。考场助理发送考</a:t>
            </a:r>
            <a:endParaRPr sz="1800" dirty="0">
              <a:solidFill>
                <a:srgbClr val="FFFFFF"/>
              </a:solidFill>
              <a:latin typeface="UWAOVJ+SimHei"/>
              <a:cs typeface="UWAOVJ+SimHei"/>
            </a:endParaRPr>
          </a:p>
          <a:p>
            <a:pPr marL="0" marR="0">
              <a:lnSpc>
                <a:spcPts val="1800"/>
              </a:lnSpc>
              <a:spcBef>
                <a:spcPts val="360"/>
              </a:spcBef>
              <a:spcAft>
                <a:spcPts val="0"/>
              </a:spcAft>
            </a:pPr>
            <a:r>
              <a:rPr sz="1800" dirty="0">
                <a:solidFill>
                  <a:srgbClr val="FFFFFF"/>
                </a:solidFill>
                <a:latin typeface="UWAOVJ+SimHei"/>
                <a:cs typeface="UWAOVJ+SimHei"/>
              </a:rPr>
              <a:t>生复试会议ID。</a:t>
            </a:r>
            <a:endParaRPr sz="1800" dirty="0">
              <a:solidFill>
                <a:srgbClr val="FFFFFF"/>
              </a:solidFill>
              <a:latin typeface="UWAOVJ+SimHei"/>
              <a:cs typeface="UWAOVJ+SimHe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0" y="0"/>
            <a:ext cx="9144000" cy="6858000"/>
            <a:chOff x="0" y="0"/>
            <a:chExt cx="14400" cy="10800"/>
          </a:xfrm>
        </p:grpSpPr>
        <p:sp>
          <p:nvSpPr>
            <p:cNvPr id="2" name="object 1"/>
            <p:cNvSpPr/>
            <p:nvPr/>
          </p:nvSpPr>
          <p:spPr>
            <a:xfrm>
              <a:off x="0" y="0"/>
              <a:ext cx="14400" cy="10800"/>
            </a:xfrm>
            <a:prstGeom prst="rect">
              <a:avLst/>
            </a:prstGeom>
            <a:blipFill>
              <a:blip r:embed="rId1" cstate="print"/>
              <a:stretch>
                <a:fillRect/>
              </a:stretch>
            </a:blipFill>
          </p:spPr>
          <p:txBody>
            <a:bodyPr wrap="square" lIns="0" tIns="0" rIns="0" bIns="0" rtlCol="0">
              <a:spAutoFit/>
            </a:bodyPr>
            <a:lstStyle/>
            <a:p/>
          </p:txBody>
        </p:sp>
        <p:sp>
          <p:nvSpPr>
            <p:cNvPr id="5" name="文本框 4"/>
            <p:cNvSpPr txBox="1"/>
            <p:nvPr/>
          </p:nvSpPr>
          <p:spPr>
            <a:xfrm>
              <a:off x="2097" y="7949"/>
              <a:ext cx="3319" cy="308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noAutofit/>
            </a:bodyPr>
            <a:p>
              <a:r>
                <a:rPr lang="zh-CN" altLang="en-US" sz="900"/>
                <a:t>身份证号后</a:t>
              </a:r>
              <a:r>
                <a:rPr lang="en-US" altLang="zh-CN" sz="900"/>
                <a:t>6</a:t>
              </a:r>
              <a:r>
                <a:rPr lang="zh-CN" altLang="en-US" sz="900"/>
                <a:t>位</a:t>
              </a:r>
              <a:r>
                <a:rPr lang="en-US" altLang="zh-CN" sz="900"/>
                <a:t>-</a:t>
              </a:r>
              <a:r>
                <a:rPr lang="zh-CN" altLang="en-US" sz="900"/>
                <a:t>姓名</a:t>
              </a:r>
              <a:r>
                <a:rPr lang="en-US" altLang="zh-CN" sz="900"/>
                <a:t>-</a:t>
              </a:r>
              <a:r>
                <a:rPr lang="zh-CN" altLang="en-US" sz="900"/>
                <a:t>主机位</a:t>
              </a:r>
              <a:endParaRPr lang="zh-CN" altLang="en-US" sz="900"/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8561" y="7101"/>
              <a:ext cx="2534" cy="308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noAutofit/>
            </a:bodyPr>
            <a:p>
              <a:r>
                <a:rPr lang="zh-CN" altLang="en-US" sz="900"/>
                <a:t>身份证号后</a:t>
              </a:r>
              <a:r>
                <a:rPr lang="en-US" altLang="zh-CN" sz="900"/>
                <a:t>6</a:t>
              </a:r>
              <a:r>
                <a:rPr lang="zh-CN" altLang="en-US" sz="900"/>
                <a:t>位</a:t>
              </a:r>
              <a:r>
                <a:rPr lang="en-US" altLang="zh-CN" sz="900"/>
                <a:t>-</a:t>
              </a:r>
              <a:r>
                <a:rPr lang="zh-CN" altLang="en-US" sz="900"/>
                <a:t>姓名</a:t>
              </a:r>
              <a:r>
                <a:rPr lang="en-US" altLang="zh-CN" sz="900"/>
                <a:t>-</a:t>
              </a:r>
              <a:r>
                <a:rPr lang="zh-CN" altLang="en-US" sz="900"/>
                <a:t>辅机位</a:t>
              </a:r>
              <a:endParaRPr lang="zh-CN" altLang="en-US" sz="900"/>
            </a:p>
          </p:txBody>
        </p:sp>
      </p:grpSp>
      <p:sp>
        <p:nvSpPr>
          <p:cNvPr id="3" name="object 3"/>
          <p:cNvSpPr txBox="1"/>
          <p:nvPr/>
        </p:nvSpPr>
        <p:spPr>
          <a:xfrm>
            <a:off x="200351" y="754788"/>
            <a:ext cx="7820977" cy="19081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925"/>
              </a:lnSpc>
              <a:spcBef>
                <a:spcPts val="0"/>
              </a:spcBef>
              <a:spcAft>
                <a:spcPts val="0"/>
              </a:spcAft>
            </a:pPr>
            <a:r>
              <a:rPr sz="1850" dirty="0">
                <a:solidFill>
                  <a:srgbClr val="FFFFFF"/>
                </a:solidFill>
                <a:latin typeface="HVDUVS+ArialMT" panose="02000500000000000000"/>
                <a:cs typeface="HVDUVS+ArialMT" panose="02000500000000000000"/>
              </a:rPr>
              <a:t>•</a:t>
            </a:r>
            <a:r>
              <a:rPr sz="1850" spc="1139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dirty="0">
                <a:solidFill>
                  <a:srgbClr val="FFFFFF"/>
                </a:solidFill>
                <a:latin typeface="RSILEW+SimHei"/>
                <a:cs typeface="RSILEW+SimHei"/>
              </a:rPr>
              <a:t>先加入主机位设备指笔记本或者台式机（外置摄像头及麦克风）</a:t>
            </a:r>
            <a:endParaRPr sz="1800" dirty="0">
              <a:solidFill>
                <a:srgbClr val="FFFFFF"/>
              </a:solidFill>
              <a:latin typeface="RSILEW+SimHei"/>
              <a:cs typeface="RSILEW+SimHei"/>
            </a:endParaRPr>
          </a:p>
          <a:p>
            <a:pPr marL="285750" marR="0">
              <a:lnSpc>
                <a:spcPts val="1800"/>
              </a:lnSpc>
              <a:spcBef>
                <a:spcPts val="360"/>
              </a:spcBef>
              <a:spcAft>
                <a:spcPts val="0"/>
              </a:spcAft>
            </a:pPr>
            <a:r>
              <a:rPr sz="1800" dirty="0">
                <a:solidFill>
                  <a:srgbClr val="FFFFFF"/>
                </a:solidFill>
                <a:latin typeface="RSILEW+SimHei"/>
                <a:cs typeface="RSILEW+SimHei"/>
              </a:rPr>
              <a:t>，准确输入考场ID，并按照要求命名“您的姓名”（格式：“</a:t>
            </a:r>
            <a:endParaRPr sz="1800" dirty="0">
              <a:solidFill>
                <a:srgbClr val="FFFFFF"/>
              </a:solidFill>
              <a:latin typeface="RSILEW+SimHei"/>
              <a:cs typeface="RSILEW+SimHei"/>
            </a:endParaRPr>
          </a:p>
          <a:p>
            <a:pPr marL="285750" marR="0">
              <a:lnSpc>
                <a:spcPts val="1800"/>
              </a:lnSpc>
              <a:spcBef>
                <a:spcPts val="360"/>
              </a:spcBef>
              <a:spcAft>
                <a:spcPts val="0"/>
              </a:spcAft>
            </a:pPr>
            <a:r>
              <a:rPr lang="zh-CN" altLang="en-US" dirty="0">
                <a:solidFill>
                  <a:srgbClr val="FF0000"/>
                </a:solidFill>
                <a:latin typeface="RSILEW+SimHei"/>
                <a:cs typeface="RSILEW+SimHei"/>
              </a:rPr>
              <a:t>身份证</a:t>
            </a:r>
            <a:r>
              <a:rPr sz="1800" dirty="0">
                <a:solidFill>
                  <a:srgbClr val="FF0000"/>
                </a:solidFill>
                <a:latin typeface="RSILEW+SimHei"/>
                <a:cs typeface="RSILEW+SimHei"/>
              </a:rPr>
              <a:t>号</a:t>
            </a:r>
            <a:r>
              <a:rPr lang="zh-CN" altLang="en-US" sz="1800" dirty="0">
                <a:solidFill>
                  <a:srgbClr val="FF0000"/>
                </a:solidFill>
                <a:latin typeface="RSILEW+SimHei"/>
                <a:cs typeface="RSILEW+SimHei"/>
              </a:rPr>
              <a:t>后</a:t>
            </a:r>
            <a:r>
              <a:rPr lang="en-US" altLang="zh-CN" sz="1800" dirty="0">
                <a:solidFill>
                  <a:srgbClr val="FF0000"/>
                </a:solidFill>
                <a:latin typeface="RSILEW+SimHei"/>
                <a:cs typeface="RSILEW+SimHei"/>
              </a:rPr>
              <a:t>6</a:t>
            </a:r>
            <a:r>
              <a:rPr lang="zh-CN" altLang="en-US" sz="1800" dirty="0">
                <a:solidFill>
                  <a:srgbClr val="FF0000"/>
                </a:solidFill>
                <a:latin typeface="RSILEW+SimHei"/>
                <a:cs typeface="RSILEW+SimHei"/>
              </a:rPr>
              <a:t>位</a:t>
            </a:r>
            <a:r>
              <a:rPr sz="1800" dirty="0">
                <a:solidFill>
                  <a:srgbClr val="FF0000"/>
                </a:solidFill>
                <a:latin typeface="RSILEW+SimHei"/>
                <a:cs typeface="RSILEW+SimHei"/>
              </a:rPr>
              <a:t>+</a:t>
            </a:r>
            <a:r>
              <a:rPr sz="1800" dirty="0" err="1">
                <a:solidFill>
                  <a:srgbClr val="FF0000"/>
                </a:solidFill>
                <a:latin typeface="RSILEW+SimHei"/>
                <a:cs typeface="RSILEW+SimHei"/>
              </a:rPr>
              <a:t>姓名-主机位</a:t>
            </a:r>
            <a:r>
              <a:rPr sz="1800" dirty="0">
                <a:solidFill>
                  <a:srgbClr val="FFFFFF"/>
                </a:solidFill>
                <a:latin typeface="RSILEW+SimHei"/>
                <a:cs typeface="RSILEW+SimHei"/>
              </a:rPr>
              <a:t>”）点击 “加入会议”按钮进入等候室。</a:t>
            </a:r>
            <a:endParaRPr sz="1800" dirty="0">
              <a:solidFill>
                <a:srgbClr val="FFFFFF"/>
              </a:solidFill>
              <a:latin typeface="RSILEW+SimHei"/>
              <a:cs typeface="RSILEW+SimHei"/>
            </a:endParaRPr>
          </a:p>
          <a:p>
            <a:pPr marL="0" marR="0">
              <a:lnSpc>
                <a:spcPts val="1925"/>
              </a:lnSpc>
              <a:spcBef>
                <a:spcPts val="230"/>
              </a:spcBef>
              <a:spcAft>
                <a:spcPts val="0"/>
              </a:spcAft>
            </a:pPr>
            <a:r>
              <a:rPr sz="1850" dirty="0">
                <a:solidFill>
                  <a:srgbClr val="FFFFFF"/>
                </a:solidFill>
                <a:latin typeface="HVDUVS+ArialMT" panose="02000500000000000000"/>
                <a:cs typeface="HVDUVS+ArialMT" panose="02000500000000000000"/>
              </a:rPr>
              <a:t>•</a:t>
            </a:r>
            <a:r>
              <a:rPr sz="1850" spc="1139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dirty="0">
                <a:solidFill>
                  <a:srgbClr val="FFFFFF"/>
                </a:solidFill>
                <a:latin typeface="RSILEW+SimHei"/>
                <a:cs typeface="RSILEW+SimHei"/>
              </a:rPr>
              <a:t>紧接着继续使用移动设备（手机或PAD）加入会场，输入考场</a:t>
            </a:r>
            <a:endParaRPr sz="1800" dirty="0">
              <a:solidFill>
                <a:srgbClr val="FFFFFF"/>
              </a:solidFill>
              <a:latin typeface="RSILEW+SimHei"/>
              <a:cs typeface="RSILEW+SimHei"/>
            </a:endParaRPr>
          </a:p>
          <a:p>
            <a:pPr marL="285750" marR="0">
              <a:lnSpc>
                <a:spcPts val="1800"/>
              </a:lnSpc>
              <a:spcBef>
                <a:spcPts val="360"/>
              </a:spcBef>
              <a:spcAft>
                <a:spcPts val="0"/>
              </a:spcAft>
            </a:pPr>
            <a:r>
              <a:rPr sz="1800" dirty="0">
                <a:solidFill>
                  <a:srgbClr val="FFFFFF"/>
                </a:solidFill>
                <a:latin typeface="RSILEW+SimHei"/>
                <a:cs typeface="RSILEW+SimHei"/>
              </a:rPr>
              <a:t>ID加入会议，并按照要求命名“您的姓名”（</a:t>
            </a:r>
            <a:r>
              <a:rPr sz="1800" dirty="0" err="1">
                <a:solidFill>
                  <a:srgbClr val="FFFFFF"/>
                </a:solidFill>
                <a:latin typeface="RSILEW+SimHei"/>
                <a:cs typeface="RSILEW+SimHei"/>
              </a:rPr>
              <a:t>格式</a:t>
            </a:r>
            <a:r>
              <a:rPr sz="1800" dirty="0">
                <a:solidFill>
                  <a:srgbClr val="FFFFFF"/>
                </a:solidFill>
                <a:latin typeface="RSILEW+SimHei"/>
                <a:cs typeface="RSILEW+SimHei"/>
              </a:rPr>
              <a:t>：“</a:t>
            </a:r>
            <a:r>
              <a:rPr lang="zh-CN" altLang="en-US" sz="1800" dirty="0">
                <a:solidFill>
                  <a:srgbClr val="FF0000"/>
                </a:solidFill>
                <a:latin typeface="RSILEW+SimHei"/>
                <a:cs typeface="RSILEW+SimHei"/>
              </a:rPr>
              <a:t>身份</a:t>
            </a:r>
            <a:r>
              <a:rPr sz="1800" dirty="0">
                <a:solidFill>
                  <a:srgbClr val="FF0000"/>
                </a:solidFill>
                <a:latin typeface="RSILEW+SimHei"/>
                <a:cs typeface="RSILEW+SimHei"/>
              </a:rPr>
              <a:t>证</a:t>
            </a:r>
            <a:endParaRPr sz="1800" dirty="0">
              <a:solidFill>
                <a:srgbClr val="FF0000"/>
              </a:solidFill>
              <a:latin typeface="RSILEW+SimHei"/>
              <a:cs typeface="RSILEW+SimHei"/>
            </a:endParaRPr>
          </a:p>
          <a:p>
            <a:pPr marL="285750" marR="0">
              <a:lnSpc>
                <a:spcPts val="1800"/>
              </a:lnSpc>
              <a:spcBef>
                <a:spcPts val="360"/>
              </a:spcBef>
              <a:spcAft>
                <a:spcPts val="0"/>
              </a:spcAft>
            </a:pPr>
            <a:r>
              <a:rPr sz="1800" dirty="0">
                <a:solidFill>
                  <a:srgbClr val="FF0000"/>
                </a:solidFill>
                <a:latin typeface="RSILEW+SimHei"/>
                <a:cs typeface="RSILEW+SimHei"/>
              </a:rPr>
              <a:t>号</a:t>
            </a:r>
            <a:r>
              <a:rPr lang="zh-CN" altLang="en-US" dirty="0">
                <a:solidFill>
                  <a:srgbClr val="FF0000"/>
                </a:solidFill>
                <a:latin typeface="RSILEW+SimHei"/>
                <a:cs typeface="RSILEW+SimHei"/>
              </a:rPr>
              <a:t>后</a:t>
            </a:r>
            <a:r>
              <a:rPr lang="en-US" altLang="zh-CN" dirty="0">
                <a:solidFill>
                  <a:srgbClr val="FF0000"/>
                </a:solidFill>
                <a:latin typeface="RSILEW+SimHei"/>
                <a:cs typeface="RSILEW+SimHei"/>
              </a:rPr>
              <a:t>6</a:t>
            </a:r>
            <a:r>
              <a:rPr lang="zh-CN" altLang="en-US" dirty="0">
                <a:solidFill>
                  <a:srgbClr val="FF0000"/>
                </a:solidFill>
                <a:latin typeface="RSILEW+SimHei"/>
                <a:cs typeface="RSILEW+SimHei"/>
              </a:rPr>
              <a:t>位</a:t>
            </a:r>
            <a:r>
              <a:rPr sz="1800" dirty="0">
                <a:solidFill>
                  <a:srgbClr val="FF0000"/>
                </a:solidFill>
                <a:latin typeface="RSILEW+SimHei"/>
                <a:cs typeface="RSILEW+SimHei"/>
              </a:rPr>
              <a:t>+姓名-</a:t>
            </a:r>
            <a:r>
              <a:rPr lang="zh-CN" sz="1800" dirty="0">
                <a:solidFill>
                  <a:srgbClr val="FF0000"/>
                </a:solidFill>
                <a:latin typeface="RSILEW+SimHei"/>
                <a:cs typeface="RSILEW+SimHei"/>
              </a:rPr>
              <a:t>辅</a:t>
            </a:r>
            <a:r>
              <a:rPr sz="1800" dirty="0">
                <a:solidFill>
                  <a:srgbClr val="FF0000"/>
                </a:solidFill>
                <a:latin typeface="RSILEW+SimHei"/>
                <a:cs typeface="RSILEW+SimHei"/>
              </a:rPr>
              <a:t>机位</a:t>
            </a:r>
            <a:r>
              <a:rPr sz="1800" dirty="0">
                <a:solidFill>
                  <a:srgbClr val="FFFFFF"/>
                </a:solidFill>
                <a:latin typeface="RSILEW+SimHei"/>
                <a:cs typeface="RSILEW+SimHei"/>
              </a:rPr>
              <a:t>”）点击 “加入会议”按钮进入等候室。（</a:t>
            </a:r>
            <a:endParaRPr sz="1800" dirty="0">
              <a:solidFill>
                <a:srgbClr val="FFFFFF"/>
              </a:solidFill>
              <a:latin typeface="RSILEW+SimHei"/>
              <a:cs typeface="RSILEW+SimHei"/>
            </a:endParaRPr>
          </a:p>
          <a:p>
            <a:pPr marL="285750" marR="0">
              <a:lnSpc>
                <a:spcPts val="1800"/>
              </a:lnSpc>
              <a:spcBef>
                <a:spcPts val="360"/>
              </a:spcBef>
              <a:spcAft>
                <a:spcPts val="0"/>
              </a:spcAft>
            </a:pPr>
            <a:r>
              <a:rPr sz="1800" dirty="0">
                <a:solidFill>
                  <a:srgbClr val="FFFFFF"/>
                </a:solidFill>
                <a:latin typeface="RSILEW+SimHei"/>
                <a:cs typeface="RSILEW+SimHei"/>
              </a:rPr>
              <a:t>手机作为辅助机位</a:t>
            </a:r>
            <a:r>
              <a:rPr sz="1800" dirty="0">
                <a:solidFill>
                  <a:schemeClr val="tx1"/>
                </a:solidFill>
                <a:latin typeface="RSILEW+SimHei"/>
                <a:cs typeface="RSILEW+SimHei"/>
              </a:rPr>
              <a:t>无需连接音频</a:t>
            </a:r>
            <a:r>
              <a:rPr sz="1800" dirty="0">
                <a:solidFill>
                  <a:srgbClr val="FFFFFF"/>
                </a:solidFill>
                <a:latin typeface="RSILEW+SimHei"/>
                <a:cs typeface="RSILEW+SimHei"/>
              </a:rPr>
              <a:t>，否则会有啸叫）</a:t>
            </a:r>
            <a:endParaRPr sz="1800" dirty="0">
              <a:solidFill>
                <a:srgbClr val="FFFFFF"/>
              </a:solidFill>
              <a:latin typeface="RSILEW+SimHei"/>
              <a:cs typeface="RSILEW+SimHe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36122" y="2678392"/>
            <a:ext cx="7426642" cy="8007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925"/>
              </a:lnSpc>
              <a:spcBef>
                <a:spcPts val="0"/>
              </a:spcBef>
              <a:spcAft>
                <a:spcPts val="0"/>
              </a:spcAft>
            </a:pPr>
            <a:r>
              <a:rPr sz="1850" dirty="0">
                <a:solidFill>
                  <a:srgbClr val="FFFFFF"/>
                </a:solidFill>
                <a:latin typeface="HVDUVS+ArialMT" panose="02000500000000000000"/>
                <a:cs typeface="HVDUVS+ArialMT" panose="02000500000000000000"/>
              </a:rPr>
              <a:t>•</a:t>
            </a:r>
            <a:r>
              <a:rPr sz="1850" spc="1139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dirty="0">
                <a:solidFill>
                  <a:srgbClr val="FFFFFF"/>
                </a:solidFill>
                <a:latin typeface="RSILEW+SimHei"/>
                <a:cs typeface="RSILEW+SimHei"/>
              </a:rPr>
              <a:t>名字不符合规范会被拒绝进入网络远程复试考场。一位考生需</a:t>
            </a:r>
            <a:endParaRPr sz="1800" dirty="0">
              <a:solidFill>
                <a:srgbClr val="FFFFFF"/>
              </a:solidFill>
              <a:latin typeface="RSILEW+SimHei"/>
              <a:cs typeface="RSILEW+SimHei"/>
            </a:endParaRPr>
          </a:p>
          <a:p>
            <a:pPr marL="285750" marR="0">
              <a:lnSpc>
                <a:spcPts val="1800"/>
              </a:lnSpc>
              <a:spcBef>
                <a:spcPts val="360"/>
              </a:spcBef>
              <a:spcAft>
                <a:spcPts val="0"/>
              </a:spcAft>
            </a:pPr>
            <a:r>
              <a:rPr sz="1800" dirty="0">
                <a:solidFill>
                  <a:srgbClr val="FFFFFF"/>
                </a:solidFill>
                <a:latin typeface="RSILEW+SimHei"/>
                <a:cs typeface="RSILEW+SimHei"/>
              </a:rPr>
              <a:t>要</a:t>
            </a:r>
            <a:r>
              <a:rPr sz="1800" b="1" dirty="0">
                <a:solidFill>
                  <a:schemeClr val="tx1"/>
                </a:solidFill>
                <a:latin typeface="RSILEW+SimHei"/>
                <a:cs typeface="RSILEW+SimHei"/>
              </a:rPr>
              <a:t>2个设备</a:t>
            </a:r>
            <a:r>
              <a:rPr lang="zh-CN" sz="1800" b="1" dirty="0">
                <a:solidFill>
                  <a:schemeClr val="tx1"/>
                </a:solidFill>
                <a:latin typeface="RSILEW+SimHei"/>
                <a:cs typeface="RSILEW+SimHei"/>
              </a:rPr>
              <a:t>同时</a:t>
            </a:r>
            <a:r>
              <a:rPr sz="1800" dirty="0">
                <a:solidFill>
                  <a:srgbClr val="FFFFFF"/>
                </a:solidFill>
                <a:latin typeface="RSILEW+SimHei"/>
                <a:cs typeface="RSILEW+SimHei"/>
              </a:rPr>
              <a:t>登入会场方可满足考试条件。</a:t>
            </a:r>
            <a:endParaRPr lang="en-US" sz="1800" dirty="0">
              <a:solidFill>
                <a:srgbClr val="FFFFFF"/>
              </a:solidFill>
              <a:latin typeface="RSILEW+SimHei"/>
              <a:cs typeface="RSILEW+SimHei"/>
            </a:endParaRPr>
          </a:p>
          <a:p>
            <a:pPr marL="285750" marR="0">
              <a:lnSpc>
                <a:spcPts val="1800"/>
              </a:lnSpc>
              <a:spcBef>
                <a:spcPts val="360"/>
              </a:spcBef>
              <a:spcAft>
                <a:spcPts val="0"/>
              </a:spcAft>
            </a:pPr>
            <a:endParaRPr sz="1800" b="1" dirty="0">
              <a:solidFill>
                <a:srgbClr val="FF0000"/>
              </a:solidFill>
              <a:latin typeface="RSILEW+SimHei"/>
              <a:cs typeface="RSILEW+SimHe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399562" y="698198"/>
            <a:ext cx="4734347" cy="16144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7620" marR="0">
              <a:lnSpc>
                <a:spcPts val="2915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INHTUL+MicrosoftYaHei-Bold" panose="02000500000000000000"/>
                <a:cs typeface="INHTUL+MicrosoftYaHei-Bold" panose="02000500000000000000"/>
              </a:rPr>
              <a:t>进入腾讯会议（</a:t>
            </a:r>
            <a:r>
              <a:rPr sz="2800" dirty="0">
                <a:solidFill>
                  <a:srgbClr val="FFFFFF"/>
                </a:solidFill>
                <a:latin typeface="NPGUFH+Arial-BoldMT" panose="02000500000000000000"/>
                <a:cs typeface="NPGUFH+Arial-BoldMT" panose="02000500000000000000"/>
              </a:rPr>
              <a:t>2</a:t>
            </a:r>
            <a:r>
              <a:rPr sz="2800" dirty="0">
                <a:solidFill>
                  <a:srgbClr val="FFFFFF"/>
                </a:solidFill>
                <a:latin typeface="INHTUL+MicrosoftYaHei-Bold" panose="02000500000000000000"/>
                <a:cs typeface="INHTUL+MicrosoftYaHei-Bold" panose="02000500000000000000"/>
              </a:rPr>
              <a:t>台设备）</a:t>
            </a:r>
            <a:endParaRPr sz="2800" dirty="0">
              <a:solidFill>
                <a:srgbClr val="FFFFFF"/>
              </a:solidFill>
              <a:latin typeface="INHTUL+MicrosoftYaHei-Bold" panose="02000500000000000000"/>
              <a:cs typeface="INHTUL+MicrosoftYaHei-Bold" panose="02000500000000000000"/>
            </a:endParaRPr>
          </a:p>
          <a:p>
            <a:pPr marL="0" marR="0">
              <a:lnSpc>
                <a:spcPts val="2915"/>
              </a:lnSpc>
              <a:spcBef>
                <a:spcPts val="2675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NPGUFH+Arial-BoldMT" panose="02000500000000000000"/>
                <a:cs typeface="NPGUFH+Arial-BoldMT" panose="02000500000000000000"/>
              </a:rPr>
              <a:t>PC</a:t>
            </a:r>
            <a:r>
              <a:rPr sz="2800" dirty="0">
                <a:solidFill>
                  <a:srgbClr val="FFFFFF"/>
                </a:solidFill>
                <a:latin typeface="INHTUL+MicrosoftYaHei-Bold" panose="02000500000000000000"/>
                <a:cs typeface="INHTUL+MicrosoftYaHei-Bold" panose="02000500000000000000"/>
              </a:rPr>
              <a:t>端入会</a:t>
            </a:r>
            <a:endParaRPr sz="2800" dirty="0">
              <a:solidFill>
                <a:srgbClr val="FFFFFF"/>
              </a:solidFill>
              <a:latin typeface="INHTUL+MicrosoftYaHei-Bold" panose="02000500000000000000"/>
              <a:cs typeface="INHTUL+MicrosoftYaHei-Bold" panose="02000500000000000000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337768" y="2841594"/>
            <a:ext cx="1460500" cy="3228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40"/>
              </a:lnSpc>
              <a:spcBef>
                <a:spcPts val="0"/>
              </a:spcBef>
              <a:spcAft>
                <a:spcPts val="0"/>
              </a:spcAft>
            </a:pPr>
            <a:r>
              <a:rPr sz="1000" dirty="0">
                <a:solidFill>
                  <a:srgbClr val="FF0000"/>
                </a:solidFill>
                <a:latin typeface="HGAJKP+MicrosoftYaHei" panose="02000500000000000000"/>
                <a:cs typeface="HGAJKP+MicrosoftYaHei" panose="02000500000000000000"/>
              </a:rPr>
              <a:t>输入会议号及入会名称</a:t>
            </a:r>
            <a:endParaRPr sz="1000" dirty="0">
              <a:solidFill>
                <a:srgbClr val="FF0000"/>
              </a:solidFill>
              <a:latin typeface="HGAJKP+MicrosoftYaHei" panose="02000500000000000000"/>
              <a:cs typeface="HGAJKP+MicrosoftYaHei" panose="02000500000000000000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911879" y="4239523"/>
            <a:ext cx="470036" cy="5810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875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D0530E"/>
                </a:solidFill>
                <a:latin typeface="BUKDPU+ArialMT" panose="02000500000000000000"/>
                <a:cs typeface="BUKDPU+ArialMT" panose="02000500000000000000"/>
              </a:rPr>
              <a:t>2</a:t>
            </a:r>
            <a:endParaRPr sz="1800" dirty="0">
              <a:solidFill>
                <a:srgbClr val="D0530E"/>
              </a:solidFill>
              <a:latin typeface="BUKDPU+ArialMT" panose="02000500000000000000"/>
              <a:cs typeface="BUKDPU+ArialMT" panose="02000500000000000000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024975" y="4401448"/>
            <a:ext cx="470036" cy="5810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875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D0530E"/>
                </a:solidFill>
                <a:latin typeface="BUKDPU+ArialMT" panose="02000500000000000000"/>
                <a:cs typeface="BUKDPU+ArialMT" panose="02000500000000000000"/>
              </a:rPr>
              <a:t>1</a:t>
            </a:r>
            <a:endParaRPr sz="1800" dirty="0">
              <a:solidFill>
                <a:srgbClr val="D0530E"/>
              </a:solidFill>
              <a:latin typeface="BUKDPU+ArialMT" panose="02000500000000000000"/>
              <a:cs typeface="BUKDPU+ArialMT" panose="02000500000000000000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946580" y="4740398"/>
            <a:ext cx="1257300" cy="5810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875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D0530E"/>
                </a:solidFill>
                <a:latin typeface="INHTUL+MicrosoftYaHei-Bold" panose="02000500000000000000"/>
                <a:cs typeface="INHTUL+MicrosoftYaHei-Bold" panose="02000500000000000000"/>
              </a:rPr>
              <a:t>等待加入</a:t>
            </a:r>
            <a:endParaRPr sz="1800" dirty="0">
              <a:solidFill>
                <a:srgbClr val="D0530E"/>
              </a:solidFill>
              <a:latin typeface="INHTUL+MicrosoftYaHei-Bold" panose="02000500000000000000"/>
              <a:cs typeface="INHTUL+MicrosoftYaHei-Bold" panose="0200050000000000000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009650" y="642477"/>
            <a:ext cx="4725772" cy="9039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15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QROFRG+MicrosoftYaHei-Bold" panose="02000500000000000000"/>
                <a:cs typeface="QROFRG+MicrosoftYaHei-Bold" panose="02000500000000000000"/>
              </a:rPr>
              <a:t>进入腾讯会议（</a:t>
            </a:r>
            <a:r>
              <a:rPr sz="2800" dirty="0">
                <a:solidFill>
                  <a:srgbClr val="FFFFFF"/>
                </a:solidFill>
                <a:latin typeface="DLFMTC+Arial-BoldMT" panose="02000500000000000000"/>
                <a:cs typeface="DLFMTC+Arial-BoldMT" panose="02000500000000000000"/>
              </a:rPr>
              <a:t>2</a:t>
            </a:r>
            <a:r>
              <a:rPr sz="2800" dirty="0">
                <a:solidFill>
                  <a:srgbClr val="FFFFFF"/>
                </a:solidFill>
                <a:latin typeface="QROFRG+MicrosoftYaHei-Bold" panose="02000500000000000000"/>
                <a:cs typeface="QROFRG+MicrosoftYaHei-Bold" panose="02000500000000000000"/>
              </a:rPr>
              <a:t>台设备）</a:t>
            </a:r>
            <a:endParaRPr sz="2800" dirty="0">
              <a:solidFill>
                <a:srgbClr val="FFFFFF"/>
              </a:solidFill>
              <a:latin typeface="QROFRG+MicrosoftYaHei-Bold" panose="02000500000000000000"/>
              <a:cs typeface="QROFRG+MicrosoftYaHei-Bold" panose="02000500000000000000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094923" y="1285046"/>
            <a:ext cx="3943350" cy="85541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875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404040"/>
                </a:solidFill>
                <a:latin typeface="QROFRG+MicrosoftYaHei-Bold" panose="02000500000000000000"/>
                <a:cs typeface="QROFRG+MicrosoftYaHei-Bold" panose="02000500000000000000"/>
              </a:rPr>
              <a:t>手机作为辅助机位无需连接音频，</a:t>
            </a:r>
            <a:endParaRPr sz="1800" dirty="0">
              <a:solidFill>
                <a:srgbClr val="404040"/>
              </a:solidFill>
              <a:latin typeface="QROFRG+MicrosoftYaHei-Bold" panose="02000500000000000000"/>
              <a:cs typeface="QROFRG+MicrosoftYaHei-Bold" panose="02000500000000000000"/>
            </a:endParaRPr>
          </a:p>
          <a:p>
            <a:pPr marL="0" marR="0">
              <a:lnSpc>
                <a:spcPts val="1875"/>
              </a:lnSpc>
              <a:spcBef>
                <a:spcPts val="285"/>
              </a:spcBef>
              <a:spcAft>
                <a:spcPts val="0"/>
              </a:spcAft>
            </a:pPr>
            <a:r>
              <a:rPr sz="1800" dirty="0">
                <a:solidFill>
                  <a:srgbClr val="404040"/>
                </a:solidFill>
                <a:latin typeface="QROFRG+MicrosoftYaHei-Bold" panose="02000500000000000000"/>
                <a:cs typeface="QROFRG+MicrosoftYaHei-Bold" panose="02000500000000000000"/>
              </a:rPr>
              <a:t>否则会有回音和啸叫</a:t>
            </a:r>
            <a:endParaRPr sz="1800" dirty="0">
              <a:solidFill>
                <a:srgbClr val="404040"/>
              </a:solidFill>
              <a:latin typeface="QROFRG+MicrosoftYaHei-Bold" panose="02000500000000000000"/>
              <a:cs typeface="QROFRG+MicrosoftYaHei-Bold" panose="02000500000000000000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000441" y="1348958"/>
            <a:ext cx="1981200" cy="7747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00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QROFRG+MicrosoftYaHei-Bold" panose="02000500000000000000"/>
                <a:cs typeface="QROFRG+MicrosoftYaHei-Bold" panose="02000500000000000000"/>
              </a:rPr>
              <a:t>移动端入会</a:t>
            </a:r>
            <a:endParaRPr sz="2400" dirty="0">
              <a:solidFill>
                <a:srgbClr val="FFFFFF"/>
              </a:solidFill>
              <a:latin typeface="QROFRG+MicrosoftYaHei-Bold" panose="02000500000000000000"/>
              <a:cs typeface="QROFRG+MicrosoftYaHei-Bold" panose="02000500000000000000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647839" y="3468634"/>
            <a:ext cx="470036" cy="5810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875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D0530E"/>
                </a:solidFill>
                <a:latin typeface="ISCKBG+ArialMT" panose="02000500000000000000"/>
                <a:cs typeface="ISCKBG+ArialMT" panose="02000500000000000000"/>
              </a:rPr>
              <a:t>3</a:t>
            </a:r>
            <a:endParaRPr sz="1800" dirty="0">
              <a:solidFill>
                <a:srgbClr val="D0530E"/>
              </a:solidFill>
              <a:latin typeface="ISCKBG+ArialMT" panose="02000500000000000000"/>
              <a:cs typeface="ISCKBG+ArialMT" panose="02000500000000000000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26823" y="4275084"/>
            <a:ext cx="470036" cy="5810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875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D0530E"/>
                </a:solidFill>
                <a:latin typeface="ISCKBG+ArialMT" panose="02000500000000000000"/>
                <a:cs typeface="ISCKBG+ArialMT" panose="02000500000000000000"/>
              </a:rPr>
              <a:t>1</a:t>
            </a:r>
            <a:endParaRPr sz="1800" dirty="0">
              <a:solidFill>
                <a:srgbClr val="D0530E"/>
              </a:solidFill>
              <a:latin typeface="ISCKBG+ArialMT" panose="02000500000000000000"/>
              <a:cs typeface="ISCKBG+ArialMT" panose="02000500000000000000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86765" y="4569900"/>
            <a:ext cx="1714500" cy="5810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875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D0530E"/>
                </a:solidFill>
                <a:latin typeface="QROFRG+MicrosoftYaHei-Bold" panose="02000500000000000000"/>
                <a:cs typeface="QROFRG+MicrosoftYaHei-Bold" panose="02000500000000000000"/>
              </a:rPr>
              <a:t>点击加入会议</a:t>
            </a:r>
            <a:endParaRPr sz="1800" dirty="0">
              <a:solidFill>
                <a:srgbClr val="D0530E"/>
              </a:solidFill>
              <a:latin typeface="QROFRG+MicrosoftYaHei-Bold" panose="02000500000000000000"/>
              <a:cs typeface="QROFRG+MicrosoftYaHei-Bold" panose="02000500000000000000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259224" y="4849123"/>
            <a:ext cx="470036" cy="5810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875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D0530E"/>
                </a:solidFill>
                <a:latin typeface="ISCKBG+ArialMT" panose="02000500000000000000"/>
                <a:cs typeface="ISCKBG+ArialMT" panose="02000500000000000000"/>
              </a:rPr>
              <a:t>2</a:t>
            </a:r>
            <a:endParaRPr sz="1800" dirty="0">
              <a:solidFill>
                <a:srgbClr val="D0530E"/>
              </a:solidFill>
              <a:latin typeface="ISCKBG+ArialMT" panose="02000500000000000000"/>
              <a:cs typeface="ISCKBG+ArialMT" panose="02000500000000000000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562984" y="5326821"/>
            <a:ext cx="1714500" cy="85541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875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D0530E"/>
                </a:solidFill>
                <a:latin typeface="QROFRG+MicrosoftYaHei-Bold" panose="02000500000000000000"/>
                <a:cs typeface="QROFRG+MicrosoftYaHei-Bold" panose="02000500000000000000"/>
              </a:rPr>
              <a:t>输入会议号以</a:t>
            </a:r>
            <a:endParaRPr sz="1800" dirty="0">
              <a:solidFill>
                <a:srgbClr val="D0530E"/>
              </a:solidFill>
              <a:latin typeface="QROFRG+MicrosoftYaHei-Bold" panose="02000500000000000000"/>
              <a:cs typeface="QROFRG+MicrosoftYaHei-Bold" panose="02000500000000000000"/>
            </a:endParaRPr>
          </a:p>
          <a:p>
            <a:pPr marL="0" marR="0">
              <a:lnSpc>
                <a:spcPts val="1875"/>
              </a:lnSpc>
              <a:spcBef>
                <a:spcPts val="285"/>
              </a:spcBef>
              <a:spcAft>
                <a:spcPts val="0"/>
              </a:spcAft>
            </a:pPr>
            <a:r>
              <a:rPr sz="1800" dirty="0">
                <a:solidFill>
                  <a:srgbClr val="D0530E"/>
                </a:solidFill>
                <a:latin typeface="QROFRG+MicrosoftYaHei-Bold" panose="02000500000000000000"/>
                <a:cs typeface="QROFRG+MicrosoftYaHei-Bold" panose="02000500000000000000"/>
              </a:rPr>
              <a:t>及您的姓名</a:t>
            </a:r>
            <a:endParaRPr sz="1800" dirty="0">
              <a:solidFill>
                <a:srgbClr val="D0530E"/>
              </a:solidFill>
              <a:latin typeface="QROFRG+MicrosoftYaHei-Bold" panose="02000500000000000000"/>
              <a:cs typeface="QROFRG+MicrosoftYaHei-Bold" panose="02000500000000000000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149657" y="5857681"/>
            <a:ext cx="1257300" cy="5810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875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D0530E"/>
                </a:solidFill>
                <a:latin typeface="QROFRG+MicrosoftYaHei-Bold" panose="02000500000000000000"/>
                <a:cs typeface="QROFRG+MicrosoftYaHei-Bold" panose="02000500000000000000"/>
              </a:rPr>
              <a:t>等待加入</a:t>
            </a:r>
            <a:endParaRPr sz="1800" dirty="0">
              <a:solidFill>
                <a:srgbClr val="D0530E"/>
              </a:solidFill>
              <a:latin typeface="QROFRG+MicrosoftYaHei-Bold" panose="02000500000000000000"/>
              <a:cs typeface="QROFRG+MicrosoftYaHei-Bold" panose="0200050000000000000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3596640" y="3501390"/>
            <a:ext cx="1609090" cy="19558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noAutofit/>
          </a:bodyPr>
          <a:p>
            <a:r>
              <a:rPr lang="zh-CN" altLang="en-US" sz="900"/>
              <a:t>身份证号后</a:t>
            </a:r>
            <a:r>
              <a:rPr lang="en-US" altLang="zh-CN" sz="900"/>
              <a:t>6</a:t>
            </a:r>
            <a:r>
              <a:rPr lang="zh-CN" altLang="en-US" sz="900"/>
              <a:t>位</a:t>
            </a:r>
            <a:r>
              <a:rPr lang="en-US" altLang="zh-CN" sz="900"/>
              <a:t>-</a:t>
            </a:r>
            <a:r>
              <a:rPr lang="zh-CN" altLang="en-US" sz="900"/>
              <a:t>姓名</a:t>
            </a:r>
            <a:r>
              <a:rPr lang="en-US" altLang="zh-CN" sz="900"/>
              <a:t>-</a:t>
            </a:r>
            <a:r>
              <a:rPr lang="zh-CN" altLang="en-US" sz="900"/>
              <a:t>辅机位</a:t>
            </a:r>
            <a:endParaRPr lang="zh-CN" altLang="en-US" sz="9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24349" y="412705"/>
            <a:ext cx="2476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ts val="0"/>
              </a:spcBef>
              <a:spcAft>
                <a:spcPts val="0"/>
              </a:spcAft>
            </a:pPr>
            <a:r>
              <a:rPr sz="3000" dirty="0">
                <a:solidFill>
                  <a:srgbClr val="FFFFFF"/>
                </a:solidFill>
                <a:latin typeface="CIDEPM+SimHei"/>
                <a:cs typeface="CIDEPM+SimHei"/>
              </a:rPr>
              <a:t>进入等候区</a:t>
            </a:r>
            <a:endParaRPr sz="3000" dirty="0">
              <a:solidFill>
                <a:srgbClr val="FFFFFF"/>
              </a:solidFill>
              <a:latin typeface="CIDEPM+SimHei"/>
              <a:cs typeface="CIDEPM+SimHe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35045" y="995080"/>
            <a:ext cx="7886700" cy="168223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17500" marR="0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FFFFFF"/>
                </a:solidFill>
                <a:latin typeface="CIDEPM+SimHei"/>
                <a:cs typeface="CIDEPM+SimHei"/>
              </a:rPr>
              <a:t>进入考场等候区，请保持软件在前端，不要切换窗口，可点击</a:t>
            </a:r>
            <a:endParaRPr sz="1800" dirty="0">
              <a:solidFill>
                <a:srgbClr val="FFFFFF"/>
              </a:solidFill>
              <a:latin typeface="CIDEPM+SimHei"/>
              <a:cs typeface="CIDEPM+SimHei"/>
            </a:endParaRPr>
          </a:p>
          <a:p>
            <a:pPr marL="0" marR="0">
              <a:lnSpc>
                <a:spcPts val="1800"/>
              </a:lnSpc>
              <a:spcBef>
                <a:spcPts val="465"/>
              </a:spcBef>
              <a:spcAft>
                <a:spcPts val="0"/>
              </a:spcAft>
            </a:pPr>
            <a:r>
              <a:rPr sz="1800" dirty="0">
                <a:solidFill>
                  <a:srgbClr val="FFFFFF"/>
                </a:solidFill>
                <a:latin typeface="CIDEPM+SimHei"/>
                <a:cs typeface="CIDEPM+SimHei"/>
              </a:rPr>
              <a:t>图中下方的语音设备测试按钮，测试PC端的语音设备是否运转正常。</a:t>
            </a:r>
            <a:endParaRPr sz="1800" dirty="0">
              <a:solidFill>
                <a:srgbClr val="FFFFFF"/>
              </a:solidFill>
              <a:latin typeface="CIDEPM+SimHei"/>
              <a:cs typeface="CIDEPM+SimHei"/>
            </a:endParaRPr>
          </a:p>
          <a:p>
            <a:pPr marL="457200" marR="0">
              <a:lnSpc>
                <a:spcPts val="1800"/>
              </a:lnSpc>
              <a:spcBef>
                <a:spcPts val="360"/>
              </a:spcBef>
              <a:spcAft>
                <a:spcPts val="0"/>
              </a:spcAft>
            </a:pPr>
            <a:r>
              <a:rPr sz="1800" dirty="0">
                <a:solidFill>
                  <a:srgbClr val="FFFFFF"/>
                </a:solidFill>
                <a:latin typeface="CIDEPM+SimHei"/>
                <a:cs typeface="CIDEPM+SimHei"/>
              </a:rPr>
              <a:t>考生等候时，特别留意考场发布的消息通知。</a:t>
            </a:r>
            <a:endParaRPr sz="1800" dirty="0">
              <a:solidFill>
                <a:srgbClr val="FFFFFF"/>
              </a:solidFill>
              <a:latin typeface="CIDEPM+SimHei"/>
              <a:cs typeface="CIDEPM+SimHei"/>
            </a:endParaRPr>
          </a:p>
          <a:p>
            <a:pPr marL="457200" marR="0">
              <a:lnSpc>
                <a:spcPts val="1800"/>
              </a:lnSpc>
              <a:spcBef>
                <a:spcPts val="360"/>
              </a:spcBef>
              <a:spcAft>
                <a:spcPts val="0"/>
              </a:spcAft>
            </a:pPr>
            <a:r>
              <a:rPr sz="1800" dirty="0">
                <a:solidFill>
                  <a:srgbClr val="FFFFFF"/>
                </a:solidFill>
                <a:latin typeface="CIDEPM+SimHei"/>
                <a:cs typeface="CIDEPM+SimHei"/>
              </a:rPr>
              <a:t>等候时间可能较长，考生耐心等候，在正式准入网络远程复试</a:t>
            </a:r>
            <a:endParaRPr sz="1800" dirty="0">
              <a:solidFill>
                <a:srgbClr val="FFFFFF"/>
              </a:solidFill>
              <a:latin typeface="CIDEPM+SimHei"/>
              <a:cs typeface="CIDEPM+SimHei"/>
            </a:endParaRPr>
          </a:p>
          <a:p>
            <a:pPr marL="0" marR="0">
              <a:lnSpc>
                <a:spcPts val="1800"/>
              </a:lnSpc>
              <a:spcBef>
                <a:spcPts val="360"/>
              </a:spcBef>
              <a:spcAft>
                <a:spcPts val="0"/>
              </a:spcAft>
            </a:pPr>
            <a:r>
              <a:rPr sz="1800" dirty="0">
                <a:solidFill>
                  <a:srgbClr val="FFFFFF"/>
                </a:solidFill>
                <a:latin typeface="CIDEPM+SimHei"/>
                <a:cs typeface="CIDEPM+SimHei"/>
              </a:rPr>
              <a:t>前也注意自己的手机短信！</a:t>
            </a:r>
            <a:endParaRPr sz="1800" dirty="0">
              <a:solidFill>
                <a:srgbClr val="FFFFFF"/>
              </a:solidFill>
              <a:latin typeface="CIDEPM+SimHei"/>
              <a:cs typeface="CIDEPM+SimHe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405765" y="475344"/>
            <a:ext cx="7623809" cy="17406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00"/>
              </a:lnSpc>
              <a:spcBef>
                <a:spcPts val="0"/>
              </a:spcBef>
              <a:spcAft>
                <a:spcPts val="0"/>
              </a:spcAft>
            </a:pPr>
            <a:r>
              <a:rPr sz="2900" dirty="0">
                <a:solidFill>
                  <a:srgbClr val="FFFFFF"/>
                </a:solidFill>
                <a:latin typeface="HRFMUI+SimHei,Bold"/>
                <a:cs typeface="HRFMUI+SimHei,Bold"/>
              </a:rPr>
              <a:t>语音设备测试界面</a:t>
            </a:r>
            <a:endParaRPr sz="2900" dirty="0">
              <a:solidFill>
                <a:srgbClr val="FFFFFF"/>
              </a:solidFill>
              <a:latin typeface="HRFMUI+SimHei,Bold"/>
              <a:cs typeface="HRFMUI+SimHei,Bold"/>
            </a:endParaRPr>
          </a:p>
          <a:p>
            <a:pPr marL="0" marR="0">
              <a:lnSpc>
                <a:spcPts val="1800"/>
              </a:lnSpc>
              <a:spcBef>
                <a:spcPts val="300"/>
              </a:spcBef>
              <a:spcAft>
                <a:spcPts val="0"/>
              </a:spcAft>
            </a:pPr>
            <a:r>
              <a:rPr sz="1800" dirty="0">
                <a:solidFill>
                  <a:srgbClr val="FFFFFF"/>
                </a:solidFill>
                <a:latin typeface="HRFMUI+SimHei,Bold"/>
                <a:cs typeface="HRFMUI+SimHei,Bold"/>
              </a:rPr>
              <a:t>考生在等候期间可自行测试语音设备，“检查扬声器”、“检查麦</a:t>
            </a:r>
            <a:endParaRPr sz="1800" dirty="0">
              <a:solidFill>
                <a:srgbClr val="FFFFFF"/>
              </a:solidFill>
              <a:latin typeface="HRFMUI+SimHei,Bold"/>
              <a:cs typeface="HRFMUI+SimHei,Bold"/>
            </a:endParaRPr>
          </a:p>
          <a:p>
            <a:pPr marL="0" marR="0">
              <a:lnSpc>
                <a:spcPts val="1800"/>
              </a:lnSpc>
              <a:spcBef>
                <a:spcPts val="145"/>
              </a:spcBef>
              <a:spcAft>
                <a:spcPts val="0"/>
              </a:spcAft>
            </a:pPr>
            <a:r>
              <a:rPr sz="1800" dirty="0">
                <a:solidFill>
                  <a:srgbClr val="FFFFFF"/>
                </a:solidFill>
                <a:latin typeface="HRFMUI+SimHei,Bold"/>
                <a:cs typeface="HRFMUI+SimHei,Bold"/>
              </a:rPr>
              <a:t>克风”。</a:t>
            </a:r>
            <a:endParaRPr sz="1800" dirty="0">
              <a:solidFill>
                <a:srgbClr val="FFFFFF"/>
              </a:solidFill>
              <a:latin typeface="HRFMUI+SimHei,Bold"/>
              <a:cs typeface="HRFMUI+SimHei,Bold"/>
            </a:endParaRPr>
          </a:p>
          <a:p>
            <a:pPr marL="0" marR="0">
              <a:lnSpc>
                <a:spcPts val="1800"/>
              </a:lnSpc>
              <a:spcBef>
                <a:spcPts val="145"/>
              </a:spcBef>
              <a:spcAft>
                <a:spcPts val="0"/>
              </a:spcAft>
            </a:pPr>
            <a:r>
              <a:rPr sz="1800" dirty="0">
                <a:solidFill>
                  <a:srgbClr val="FFFFFF"/>
                </a:solidFill>
                <a:latin typeface="HRFMUI+SimHei,Bold"/>
                <a:cs typeface="HRFMUI+SimHei,Bold"/>
              </a:rPr>
              <a:t>特别注意：麦克风输入等级下方的音量调整到90%左右，自动调整</a:t>
            </a:r>
            <a:endParaRPr sz="1800" dirty="0">
              <a:solidFill>
                <a:srgbClr val="FFFFFF"/>
              </a:solidFill>
              <a:latin typeface="HRFMUI+SimHei,Bold"/>
              <a:cs typeface="HRFMUI+SimHei,Bold"/>
            </a:endParaRPr>
          </a:p>
          <a:p>
            <a:pPr marL="0" marR="0">
              <a:lnSpc>
                <a:spcPts val="1800"/>
              </a:lnSpc>
              <a:spcBef>
                <a:spcPts val="145"/>
              </a:spcBef>
              <a:spcAft>
                <a:spcPts val="0"/>
              </a:spcAft>
            </a:pPr>
            <a:r>
              <a:rPr sz="1800" dirty="0">
                <a:solidFill>
                  <a:srgbClr val="FFFFFF"/>
                </a:solidFill>
                <a:latin typeface="HRFMUI+SimHei,Bold"/>
                <a:cs typeface="HRFMUI+SimHei,Bold"/>
              </a:rPr>
              <a:t>音量不能打勾，否则考官听到你的声音很轻。</a:t>
            </a:r>
            <a:endParaRPr sz="1800" dirty="0">
              <a:solidFill>
                <a:srgbClr val="FFFFFF"/>
              </a:solidFill>
              <a:latin typeface="HRFMUI+SimHei,Bold"/>
              <a:cs typeface="HRFMUI+SimHei,Bold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649911" y="708139"/>
            <a:ext cx="52578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ts val="0"/>
              </a:spcBef>
              <a:spcAft>
                <a:spcPts val="0"/>
              </a:spcAft>
            </a:pPr>
            <a:r>
              <a:rPr sz="3000" dirty="0">
                <a:solidFill>
                  <a:srgbClr val="FFFFFF"/>
                </a:solidFill>
                <a:latin typeface="NJNGRR+SimHei,Bold"/>
                <a:cs typeface="NJNGRR+SimHei,Bold"/>
              </a:rPr>
              <a:t>等候期间考场公告显示界面</a:t>
            </a:r>
            <a:endParaRPr sz="3000" dirty="0">
              <a:solidFill>
                <a:srgbClr val="FFFFFF"/>
              </a:solidFill>
              <a:latin typeface="NJNGRR+SimHei,Bold"/>
              <a:cs typeface="NJNGRR+SimHei,Bold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765649" y="746080"/>
            <a:ext cx="4381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ts val="0"/>
              </a:spcBef>
              <a:spcAft>
                <a:spcPts val="0"/>
              </a:spcAft>
            </a:pPr>
            <a:r>
              <a:rPr sz="3000" dirty="0">
                <a:solidFill>
                  <a:srgbClr val="FFFFFF"/>
                </a:solidFill>
                <a:latin typeface="UWQLNS+SimHei"/>
                <a:cs typeface="UWQLNS+SimHei"/>
              </a:rPr>
              <a:t>进入网络远程复试考场</a:t>
            </a:r>
            <a:endParaRPr sz="3000" dirty="0">
              <a:solidFill>
                <a:srgbClr val="FFFFFF"/>
              </a:solidFill>
              <a:latin typeface="UWQLNS+SimHei"/>
              <a:cs typeface="UWQLNS+SimHe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95345" y="1341912"/>
            <a:ext cx="7755253" cy="571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FFFFFF"/>
                </a:solidFill>
                <a:latin typeface="UWQLNS+SimHei"/>
                <a:cs typeface="UWQLNS+SimHei"/>
              </a:rPr>
              <a:t>考生被准入网络远程复试考场后，请点击“使用电脑语音设备” 。</a:t>
            </a:r>
            <a:endParaRPr sz="1800" dirty="0">
              <a:solidFill>
                <a:srgbClr val="FFFFFF"/>
              </a:solidFill>
              <a:latin typeface="UWQLNS+SimHei"/>
              <a:cs typeface="UWQLNS+SimHe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402144" y="425898"/>
            <a:ext cx="3022600" cy="9039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15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RLOPVJ+MicrosoftYaHei-Bold" panose="02000500000000000000"/>
                <a:cs typeface="RLOPVJ+MicrosoftYaHei-Bold" panose="02000500000000000000"/>
              </a:rPr>
              <a:t>麦克风和摄像头</a:t>
            </a:r>
            <a:endParaRPr sz="2800" dirty="0">
              <a:solidFill>
                <a:srgbClr val="FFFFFF"/>
              </a:solidFill>
              <a:latin typeface="RLOPVJ+MicrosoftYaHei-Bold" panose="02000500000000000000"/>
              <a:cs typeface="RLOPVJ+MicrosoftYaHei-Bold" panose="02000500000000000000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402144" y="960702"/>
            <a:ext cx="3154679" cy="571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FFFFFF"/>
                </a:solidFill>
                <a:latin typeface="HMEURI+SimSun"/>
                <a:cs typeface="HMEURI+SimSun"/>
              </a:rPr>
              <a:t>（音频和视频按钮的含义）</a:t>
            </a:r>
            <a:endParaRPr sz="1800" dirty="0">
              <a:solidFill>
                <a:srgbClr val="FFFFFF"/>
              </a:solidFill>
              <a:latin typeface="HMEURI+SimSun"/>
              <a:cs typeface="HMEURI+SimSu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168483" y="1656610"/>
            <a:ext cx="3680460" cy="571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FFFFFF"/>
                </a:solidFill>
                <a:latin typeface="HMEURI+SimSun"/>
                <a:cs typeface="HMEURI+SimSun"/>
              </a:rPr>
              <a:t>未连接麦克风，点击启动麦克风</a:t>
            </a:r>
            <a:endParaRPr sz="1800" dirty="0">
              <a:solidFill>
                <a:srgbClr val="FFFFFF"/>
              </a:solidFill>
              <a:latin typeface="HMEURI+SimSun"/>
              <a:cs typeface="HMEURI+SimSu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168483" y="2291285"/>
            <a:ext cx="3680460" cy="571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FFFFFF"/>
                </a:solidFill>
                <a:latin typeface="HMEURI+SimSun"/>
                <a:cs typeface="HMEURI+SimSun"/>
              </a:rPr>
              <a:t>麦克风已静音，点击打开麦克风</a:t>
            </a:r>
            <a:endParaRPr sz="1800" dirty="0">
              <a:solidFill>
                <a:srgbClr val="FFFFFF"/>
              </a:solidFill>
              <a:latin typeface="HMEURI+SimSun"/>
              <a:cs typeface="HMEURI+SimSu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163462" y="2926785"/>
            <a:ext cx="4469129" cy="17615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FFFFFF"/>
                </a:solidFill>
                <a:latin typeface="VLFLSM+SimSun,Bold"/>
                <a:cs typeface="VLFLSM+SimSun,Bold"/>
              </a:rPr>
              <a:t>麦克风已打开，可以说话</a:t>
            </a:r>
            <a:r>
              <a:rPr sz="1800" dirty="0">
                <a:solidFill>
                  <a:srgbClr val="FFFFFF"/>
                </a:solidFill>
                <a:latin typeface="HMEURI+SimSun"/>
                <a:cs typeface="HMEURI+SimSun"/>
              </a:rPr>
              <a:t>，点击后静音</a:t>
            </a:r>
            <a:endParaRPr sz="1800" dirty="0">
              <a:solidFill>
                <a:srgbClr val="FFFFFF"/>
              </a:solidFill>
              <a:latin typeface="HMEURI+SimSun"/>
              <a:cs typeface="HMEURI+SimSun"/>
            </a:endParaRPr>
          </a:p>
          <a:p>
            <a:pPr marL="3810" marR="0">
              <a:lnSpc>
                <a:spcPts val="1800"/>
              </a:lnSpc>
              <a:spcBef>
                <a:spcPts val="2980"/>
              </a:spcBef>
              <a:spcAft>
                <a:spcPts val="0"/>
              </a:spcAft>
            </a:pPr>
            <a:r>
              <a:rPr sz="1800" dirty="0">
                <a:solidFill>
                  <a:srgbClr val="FFFFFF"/>
                </a:solidFill>
                <a:latin typeface="HMEURI+SimSun"/>
                <a:cs typeface="HMEURI+SimSun"/>
              </a:rPr>
              <a:t>摄像头已关闭，点击后打开摄像头</a:t>
            </a:r>
            <a:endParaRPr sz="1800" dirty="0">
              <a:solidFill>
                <a:srgbClr val="FFFFFF"/>
              </a:solidFill>
              <a:latin typeface="HMEURI+SimSun"/>
              <a:cs typeface="HMEURI+SimSun"/>
            </a:endParaRPr>
          </a:p>
          <a:p>
            <a:pPr marL="3810" marR="0">
              <a:lnSpc>
                <a:spcPts val="1800"/>
              </a:lnSpc>
              <a:spcBef>
                <a:spcPts val="2790"/>
              </a:spcBef>
              <a:spcAft>
                <a:spcPts val="0"/>
              </a:spcAft>
            </a:pPr>
            <a:r>
              <a:rPr sz="1800" dirty="0">
                <a:solidFill>
                  <a:srgbClr val="FFFFFF"/>
                </a:solidFill>
                <a:latin typeface="HMEURI+SimSun"/>
                <a:cs typeface="HMEURI+SimSun"/>
              </a:rPr>
              <a:t>摄像头已打开，点击后关闭摄像头</a:t>
            </a:r>
            <a:endParaRPr sz="1800" dirty="0">
              <a:solidFill>
                <a:srgbClr val="FFFFFF"/>
              </a:solidFill>
              <a:latin typeface="HMEURI+SimSun"/>
              <a:cs typeface="HMEURI+SimSu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20824" y="4886428"/>
            <a:ext cx="1651000" cy="645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5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FFFFFF"/>
                </a:solidFill>
                <a:latin typeface="RLOPVJ+MicrosoftYaHei-Bold" panose="02000500000000000000"/>
                <a:cs typeface="RLOPVJ+MicrosoftYaHei-Bold" panose="02000500000000000000"/>
              </a:rPr>
              <a:t>注意事项：</a:t>
            </a:r>
            <a:endParaRPr sz="2000" dirty="0">
              <a:solidFill>
                <a:srgbClr val="FFFFFF"/>
              </a:solidFill>
              <a:latin typeface="RLOPVJ+MicrosoftYaHei-Bold" panose="02000500000000000000"/>
              <a:cs typeface="RLOPVJ+MicrosoftYaHei-Bold" panose="02000500000000000000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207429" y="5341786"/>
            <a:ext cx="7244080" cy="7048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665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FFFFFF"/>
                </a:solidFill>
                <a:latin typeface="RLOPVJ+MicrosoftYaHei-Bold" panose="02000500000000000000"/>
                <a:cs typeface="RLOPVJ+MicrosoftYaHei-Bold" panose="02000500000000000000"/>
              </a:rPr>
              <a:t>主机位设备（电脑）的摄像头和麦克风在考试期间全部处于打开状态。</a:t>
            </a:r>
            <a:endParaRPr sz="1600" dirty="0">
              <a:solidFill>
                <a:srgbClr val="FFFFFF"/>
              </a:solidFill>
              <a:latin typeface="RLOPVJ+MicrosoftYaHei-Bold" panose="02000500000000000000"/>
              <a:cs typeface="RLOPVJ+MicrosoftYaHei-Bold" panose="02000500000000000000"/>
            </a:endParaRPr>
          </a:p>
          <a:p>
            <a:pPr marL="0" marR="0">
              <a:lnSpc>
                <a:spcPts val="1665"/>
              </a:lnSpc>
              <a:spcBef>
                <a:spcPts val="2170"/>
              </a:spcBef>
              <a:spcAft>
                <a:spcPts val="0"/>
              </a:spcAft>
            </a:pPr>
            <a:r>
              <a:rPr lang="zh-CN" sz="1600" dirty="0">
                <a:solidFill>
                  <a:srgbClr val="FFFFFF"/>
                </a:solidFill>
                <a:latin typeface="RLOPVJ+MicrosoftYaHei-Bold" panose="02000500000000000000"/>
                <a:cs typeface="RLOPVJ+MicrosoftYaHei-Bold" panose="02000500000000000000"/>
              </a:rPr>
              <a:t>辅</a:t>
            </a:r>
            <a:r>
              <a:rPr sz="1600" dirty="0">
                <a:solidFill>
                  <a:srgbClr val="FFFFFF"/>
                </a:solidFill>
                <a:latin typeface="RLOPVJ+MicrosoftYaHei-Bold" panose="02000500000000000000"/>
                <a:cs typeface="RLOPVJ+MicrosoftYaHei-Bold" panose="02000500000000000000"/>
              </a:rPr>
              <a:t>机位设备（手机）只有摄像头处于打开状态，麦克风处于关闭状态。</a:t>
            </a:r>
            <a:endParaRPr sz="1600" dirty="0">
              <a:solidFill>
                <a:srgbClr val="FFFFFF"/>
              </a:solidFill>
              <a:latin typeface="RLOPVJ+MicrosoftYaHei-Bold" panose="02000500000000000000"/>
              <a:cs typeface="RLOPVJ+MicrosoftYaHei-Bold" panose="0200050000000000000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80146" y="1509543"/>
            <a:ext cx="4089400" cy="889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800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SOLOKH+SimHei"/>
                <a:cs typeface="SOLOKH+SimHei"/>
              </a:rPr>
              <a:t>进入网络远程复试考场</a:t>
            </a:r>
            <a:endParaRPr sz="2800" dirty="0">
              <a:solidFill>
                <a:srgbClr val="FFFFFF"/>
              </a:solidFill>
              <a:latin typeface="SOLOKH+SimHei"/>
              <a:cs typeface="SOLOKH+SimHe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80588" y="2150225"/>
            <a:ext cx="9113519" cy="337271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600"/>
              </a:lnSpc>
              <a:spcBef>
                <a:spcPts val="0"/>
              </a:spcBef>
              <a:spcAft>
                <a:spcPts val="0"/>
              </a:spcAft>
            </a:pPr>
            <a:r>
              <a:rPr dirty="0">
                <a:solidFill>
                  <a:srgbClr val="FFFFFF"/>
                </a:solidFill>
                <a:latin typeface="SOLOKH+SimHei"/>
                <a:cs typeface="SOLOKH+SimHei"/>
              </a:rPr>
              <a:t>音视频确认正常后，请按照考场引导指令操作（出示身份证，考生诚信承诺书宣读等），</a:t>
            </a:r>
            <a:endParaRPr dirty="0">
              <a:solidFill>
                <a:srgbClr val="FFFFFF"/>
              </a:solidFill>
              <a:latin typeface="SOLOKH+SimHei"/>
              <a:cs typeface="SOLOKH+SimHei"/>
            </a:endParaRPr>
          </a:p>
          <a:p>
            <a:pPr marL="0" marR="0">
              <a:lnSpc>
                <a:spcPts val="1600"/>
              </a:lnSpc>
              <a:spcBef>
                <a:spcPts val="320"/>
              </a:spcBef>
              <a:spcAft>
                <a:spcPts val="0"/>
              </a:spcAft>
            </a:pPr>
            <a:r>
              <a:rPr dirty="0" err="1">
                <a:solidFill>
                  <a:srgbClr val="FFFFFF"/>
                </a:solidFill>
                <a:latin typeface="SOLOKH+SimHei"/>
                <a:cs typeface="SOLOKH+SimHei"/>
              </a:rPr>
              <a:t>开始复试</a:t>
            </a:r>
            <a:r>
              <a:rPr dirty="0">
                <a:solidFill>
                  <a:srgbClr val="FFFFFF"/>
                </a:solidFill>
                <a:latin typeface="SOLOKH+SimHei"/>
                <a:cs typeface="SOLOKH+SimHei"/>
              </a:rPr>
              <a:t>。</a:t>
            </a:r>
            <a:endParaRPr lang="en-US" dirty="0">
              <a:solidFill>
                <a:srgbClr val="FFFFFF"/>
              </a:solidFill>
              <a:latin typeface="SOLOKH+SimHei"/>
              <a:cs typeface="SOLOKH+SimHei"/>
            </a:endParaRPr>
          </a:p>
          <a:p>
            <a:pPr marL="0" marR="0">
              <a:lnSpc>
                <a:spcPts val="1600"/>
              </a:lnSpc>
              <a:spcBef>
                <a:spcPts val="320"/>
              </a:spcBef>
              <a:spcAft>
                <a:spcPts val="0"/>
              </a:spcAft>
            </a:pPr>
            <a:endParaRPr lang="en-US" dirty="0">
              <a:solidFill>
                <a:srgbClr val="FFFFFF"/>
              </a:solidFill>
              <a:latin typeface="SOLOKH+SimHei"/>
              <a:cs typeface="SOLOKH+SimHei"/>
            </a:endParaRPr>
          </a:p>
          <a:p>
            <a:pPr marL="0" marR="0">
              <a:lnSpc>
                <a:spcPts val="1600"/>
              </a:lnSpc>
              <a:spcBef>
                <a:spcPts val="320"/>
              </a:spcBef>
              <a:spcAft>
                <a:spcPts val="0"/>
              </a:spcAft>
            </a:pPr>
            <a:endParaRPr lang="en-US" dirty="0">
              <a:solidFill>
                <a:srgbClr val="FFFFFF"/>
              </a:solidFill>
              <a:latin typeface="SOLOKH+SimHei"/>
              <a:cs typeface="SOLOKH+SimHei"/>
            </a:endParaRPr>
          </a:p>
          <a:p>
            <a:pPr marL="0" marR="0">
              <a:lnSpc>
                <a:spcPts val="1600"/>
              </a:lnSpc>
              <a:spcBef>
                <a:spcPts val="320"/>
              </a:spcBef>
              <a:spcAft>
                <a:spcPts val="0"/>
              </a:spcAft>
            </a:pPr>
            <a:endParaRPr lang="en-US" dirty="0">
              <a:solidFill>
                <a:srgbClr val="FF0000"/>
              </a:solidFill>
              <a:latin typeface="SOLOKH+SimHei"/>
              <a:cs typeface="SOLOKH+SimHei"/>
            </a:endParaRPr>
          </a:p>
          <a:p>
            <a:pPr marL="0" marR="0">
              <a:lnSpc>
                <a:spcPts val="1600"/>
              </a:lnSpc>
              <a:spcBef>
                <a:spcPts val="320"/>
              </a:spcBef>
              <a:spcAft>
                <a:spcPts val="0"/>
              </a:spcAft>
            </a:pPr>
            <a:endParaRPr lang="en-US" dirty="0">
              <a:solidFill>
                <a:srgbClr val="FF0000"/>
              </a:solidFill>
              <a:latin typeface="SOLOKH+SimHei"/>
              <a:cs typeface="SOLOKH+SimHei"/>
            </a:endParaRPr>
          </a:p>
          <a:p>
            <a:pPr marL="0" marR="0">
              <a:lnSpc>
                <a:spcPts val="1600"/>
              </a:lnSpc>
              <a:spcBef>
                <a:spcPts val="320"/>
              </a:spcBef>
              <a:spcAft>
                <a:spcPts val="0"/>
              </a:spcAft>
            </a:pPr>
            <a:endParaRPr lang="en-US" dirty="0">
              <a:solidFill>
                <a:srgbClr val="FF0000"/>
              </a:solidFill>
              <a:latin typeface="SOLOKH+SimHei"/>
              <a:cs typeface="SOLOKH+SimHei"/>
            </a:endParaRPr>
          </a:p>
          <a:p>
            <a:pPr marL="0" marR="0">
              <a:lnSpc>
                <a:spcPts val="1600"/>
              </a:lnSpc>
              <a:spcBef>
                <a:spcPts val="320"/>
              </a:spcBef>
              <a:spcAft>
                <a:spcPts val="0"/>
              </a:spcAft>
            </a:pPr>
            <a:endParaRPr lang="en-US" dirty="0">
              <a:solidFill>
                <a:srgbClr val="FF0000"/>
              </a:solidFill>
              <a:latin typeface="SOLOKH+SimHei"/>
              <a:cs typeface="SOLOKH+SimHei"/>
            </a:endParaRPr>
          </a:p>
          <a:p>
            <a:pPr marL="0" marR="0">
              <a:lnSpc>
                <a:spcPts val="1600"/>
              </a:lnSpc>
              <a:spcBef>
                <a:spcPts val="320"/>
              </a:spcBef>
              <a:spcAft>
                <a:spcPts val="0"/>
              </a:spcAft>
            </a:pPr>
            <a:endParaRPr lang="en-US" dirty="0">
              <a:solidFill>
                <a:srgbClr val="FF0000"/>
              </a:solidFill>
              <a:latin typeface="SOLOKH+SimHei"/>
              <a:cs typeface="SOLOKH+SimHei"/>
            </a:endParaRPr>
          </a:p>
          <a:p>
            <a:pPr marL="0" marR="0">
              <a:lnSpc>
                <a:spcPts val="1600"/>
              </a:lnSpc>
              <a:spcBef>
                <a:spcPts val="320"/>
              </a:spcBef>
              <a:spcAft>
                <a:spcPts val="0"/>
              </a:spcAft>
            </a:pPr>
            <a:r>
              <a:rPr dirty="0" err="1">
                <a:solidFill>
                  <a:srgbClr val="FF0000"/>
                </a:solidFill>
                <a:latin typeface="SOLOKH+SimHei"/>
                <a:cs typeface="SOLOKH+SimHei"/>
              </a:rPr>
              <a:t>注意</a:t>
            </a:r>
            <a:r>
              <a:rPr dirty="0">
                <a:solidFill>
                  <a:srgbClr val="FF0000"/>
                </a:solidFill>
                <a:latin typeface="SOLOKH+SimHei"/>
                <a:cs typeface="SOLOKH+SimHei"/>
              </a:rPr>
              <a:t>：</a:t>
            </a:r>
            <a:endParaRPr dirty="0">
              <a:solidFill>
                <a:srgbClr val="FF0000"/>
              </a:solidFill>
              <a:latin typeface="SOLOKH+SimHei"/>
              <a:cs typeface="SOLOKH+SimHei"/>
            </a:endParaRPr>
          </a:p>
          <a:p>
            <a:pPr marL="0" marR="0">
              <a:lnSpc>
                <a:spcPts val="1600"/>
              </a:lnSpc>
              <a:spcBef>
                <a:spcPts val="320"/>
              </a:spcBef>
              <a:spcAft>
                <a:spcPts val="0"/>
              </a:spcAft>
            </a:pPr>
            <a:r>
              <a:rPr dirty="0">
                <a:solidFill>
                  <a:srgbClr val="FFFFFF"/>
                </a:solidFill>
                <a:latin typeface="SOLOKH+SimHei"/>
                <a:cs typeface="SOLOKH+SimHei"/>
              </a:rPr>
              <a:t>考场助理准入考场后，考生如遇特殊情况（无音视频等），经过短时调整（约1-3分钟）</a:t>
            </a:r>
            <a:endParaRPr dirty="0">
              <a:solidFill>
                <a:srgbClr val="FFFFFF"/>
              </a:solidFill>
              <a:latin typeface="SOLOKH+SimHei"/>
              <a:cs typeface="SOLOKH+SimHei"/>
            </a:endParaRPr>
          </a:p>
          <a:p>
            <a:pPr marL="0" marR="0">
              <a:lnSpc>
                <a:spcPts val="1600"/>
              </a:lnSpc>
              <a:spcBef>
                <a:spcPts val="320"/>
              </a:spcBef>
              <a:spcAft>
                <a:spcPts val="0"/>
              </a:spcAft>
            </a:pPr>
            <a:r>
              <a:rPr dirty="0" err="1">
                <a:solidFill>
                  <a:srgbClr val="FFFFFF"/>
                </a:solidFill>
                <a:latin typeface="SOLOKH+SimHei"/>
                <a:cs typeface="SOLOKH+SimHei"/>
              </a:rPr>
              <a:t>仍然有问题，考场助理将把考生移出考场，考生需耐心等待考场助理短信或电话，按照</a:t>
            </a:r>
            <a:endParaRPr lang="en-US" dirty="0">
              <a:solidFill>
                <a:srgbClr val="FFFFFF"/>
              </a:solidFill>
              <a:latin typeface="SOLOKH+SimHei"/>
              <a:cs typeface="SOLOKH+SimHei"/>
            </a:endParaRPr>
          </a:p>
          <a:p>
            <a:pPr marL="0" marR="0">
              <a:lnSpc>
                <a:spcPts val="1600"/>
              </a:lnSpc>
              <a:spcBef>
                <a:spcPts val="320"/>
              </a:spcBef>
              <a:spcAft>
                <a:spcPts val="0"/>
              </a:spcAft>
            </a:pPr>
            <a:r>
              <a:rPr dirty="0" err="1">
                <a:solidFill>
                  <a:srgbClr val="FFFFFF"/>
                </a:solidFill>
                <a:latin typeface="SOLOKH+SimHei"/>
                <a:cs typeface="SOLOKH+SimHei"/>
              </a:rPr>
              <a:t>通知进入我校技术支持</a:t>
            </a:r>
            <a:r>
              <a:rPr lang="zh-CN" altLang="en-US" dirty="0">
                <a:solidFill>
                  <a:srgbClr val="FFFFFF"/>
                </a:solidFill>
                <a:latin typeface="SOLOKH+SimHei"/>
                <a:cs typeface="SOLOKH+SimHei"/>
              </a:rPr>
              <a:t>腾讯</a:t>
            </a:r>
            <a:r>
              <a:rPr dirty="0" err="1">
                <a:solidFill>
                  <a:srgbClr val="FFFFFF"/>
                </a:solidFill>
                <a:latin typeface="SOLOKH+SimHei"/>
                <a:cs typeface="SOLOKH+SimHei"/>
              </a:rPr>
              <a:t>会议室进行设备调试，故障排除后重新申请加入考场，耐心</a:t>
            </a:r>
            <a:endParaRPr lang="en-US" dirty="0">
              <a:solidFill>
                <a:srgbClr val="FFFFFF"/>
              </a:solidFill>
              <a:latin typeface="SOLOKH+SimHei"/>
              <a:cs typeface="SOLOKH+SimHei"/>
            </a:endParaRPr>
          </a:p>
          <a:p>
            <a:pPr marL="0" marR="0">
              <a:lnSpc>
                <a:spcPts val="1600"/>
              </a:lnSpc>
              <a:spcBef>
                <a:spcPts val="320"/>
              </a:spcBef>
              <a:spcAft>
                <a:spcPts val="0"/>
              </a:spcAft>
            </a:pPr>
            <a:r>
              <a:rPr dirty="0" err="1">
                <a:solidFill>
                  <a:srgbClr val="FFFFFF"/>
                </a:solidFill>
                <a:latin typeface="SOLOKH+SimHei"/>
                <a:cs typeface="SOLOKH+SimHei"/>
              </a:rPr>
              <a:t>等待考场助理再次准入考场</a:t>
            </a:r>
            <a:r>
              <a:rPr dirty="0">
                <a:solidFill>
                  <a:srgbClr val="FFFFFF"/>
                </a:solidFill>
                <a:latin typeface="SOLOKH+SimHei"/>
                <a:cs typeface="SOLOKH+SimHei"/>
              </a:rPr>
              <a:t>。</a:t>
            </a:r>
            <a:endParaRPr dirty="0">
              <a:solidFill>
                <a:srgbClr val="FFFFFF"/>
              </a:solidFill>
              <a:latin typeface="SOLOKH+SimHei"/>
              <a:cs typeface="SOLOKH+SimHe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11649" y="899671"/>
            <a:ext cx="3860800" cy="1016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200"/>
              </a:lnSpc>
              <a:spcBef>
                <a:spcPts val="0"/>
              </a:spcBef>
              <a:spcAft>
                <a:spcPts val="0"/>
              </a:spcAft>
            </a:pPr>
            <a:r>
              <a:rPr sz="3200" dirty="0">
                <a:solidFill>
                  <a:srgbClr val="FFFFFF"/>
                </a:solidFill>
                <a:latin typeface="PVDMIC+SimHei"/>
                <a:cs typeface="PVDMIC+SimHei"/>
              </a:rPr>
              <a:t>网络远程复试结束</a:t>
            </a:r>
            <a:endParaRPr sz="3200" dirty="0">
              <a:solidFill>
                <a:srgbClr val="FFFFFF"/>
              </a:solidFill>
              <a:latin typeface="PVDMIC+SimHei"/>
              <a:cs typeface="PVDMIC+SimHe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50870" y="1578053"/>
            <a:ext cx="6134100" cy="5638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FFFFFF"/>
                </a:solidFill>
                <a:latin typeface="VEJJUA+SimHei,Bold"/>
                <a:cs typeface="VEJJUA+SimHei,Bold"/>
              </a:rPr>
              <a:t>网络远程复试结束后，主机位和</a:t>
            </a:r>
            <a:r>
              <a:rPr lang="zh-CN" sz="2000" dirty="0">
                <a:solidFill>
                  <a:srgbClr val="FFFFFF"/>
                </a:solidFill>
                <a:latin typeface="VEJJUA+SimHei,Bold"/>
                <a:cs typeface="VEJJUA+SimHei,Bold"/>
              </a:rPr>
              <a:t>辅</a:t>
            </a:r>
            <a:r>
              <a:rPr sz="2000" dirty="0">
                <a:solidFill>
                  <a:srgbClr val="FFFFFF"/>
                </a:solidFill>
                <a:latin typeface="VEJJUA+SimHei,Bold"/>
                <a:cs typeface="VEJJUA+SimHei,Bold"/>
              </a:rPr>
              <a:t>机位都需点击</a:t>
            </a:r>
            <a:endParaRPr sz="2000" dirty="0">
              <a:solidFill>
                <a:srgbClr val="FFFFFF"/>
              </a:solidFill>
              <a:latin typeface="VEJJUA+SimHei,Bold"/>
              <a:cs typeface="VEJJUA+SimHei,Bold"/>
            </a:endParaRPr>
          </a:p>
          <a:p>
            <a:pPr marL="0" marR="0">
              <a:lnSpc>
                <a:spcPts val="2000"/>
              </a:lnSpc>
              <a:spcBef>
                <a:spcPts val="400"/>
              </a:spcBef>
              <a:spcAft>
                <a:spcPts val="0"/>
              </a:spcAft>
            </a:pPr>
            <a:r>
              <a:rPr sz="2000" dirty="0">
                <a:solidFill>
                  <a:srgbClr val="FFFFFF"/>
                </a:solidFill>
                <a:latin typeface="VEJJUA+SimHei,Bold"/>
                <a:cs typeface="VEJJUA+SimHei,Bold"/>
              </a:rPr>
              <a:t>“离开会议”按钮，离开考场，不要遗漏。</a:t>
            </a:r>
            <a:endParaRPr sz="2000" dirty="0">
              <a:solidFill>
                <a:srgbClr val="FFFFFF"/>
              </a:solidFill>
              <a:latin typeface="VEJJUA+SimHei,Bold"/>
              <a:cs typeface="VEJJUA+SimHei,Bold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commondata" val="eyJoZGlkIjoiYzdiNGJkMGFjZTlkZTI0ZjY5YTg0ZmQwMmVkZGFiMDYifQ=="/>
</p:tagLst>
</file>

<file path=ppt/theme/theme1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1713</Words>
  <Application>WPS 演示</Application>
  <PresentationFormat>全屏显示(4:3)</PresentationFormat>
  <Paragraphs>180</Paragraphs>
  <Slides>16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16</vt:i4>
      </vt:variant>
    </vt:vector>
  </HeadingPairs>
  <TitlesOfParts>
    <vt:vector size="65" baseType="lpstr">
      <vt:lpstr>Arial</vt:lpstr>
      <vt:lpstr>宋体</vt:lpstr>
      <vt:lpstr>Wingdings</vt:lpstr>
      <vt:lpstr>KGOTCI+MicrosoftYaHei-Bold</vt:lpstr>
      <vt:lpstr>BEUUHJ+MicrosoftYaHei</vt:lpstr>
      <vt:lpstr>Segoe Print</vt:lpstr>
      <vt:lpstr>CAQOPV+MicrosoftYaHei-Bold</vt:lpstr>
      <vt:lpstr>IQFVCN+Arial-BoldMT</vt:lpstr>
      <vt:lpstr>仿宋</vt:lpstr>
      <vt:lpstr>Times New Roman</vt:lpstr>
      <vt:lpstr>TCTPHU+MicrosoftYaHei-Bold</vt:lpstr>
      <vt:lpstr>UQSIOU+SimHei,Bold</vt:lpstr>
      <vt:lpstr>TORSAJ+Arial-BoldMT</vt:lpstr>
      <vt:lpstr>UEUMGO+Arial-BoldMT</vt:lpstr>
      <vt:lpstr>IDQIIN+MicrosoftYaHei-Bold</vt:lpstr>
      <vt:lpstr>JMBEAS+SimHei</vt:lpstr>
      <vt:lpstr>UWAOVJ+SimHei</vt:lpstr>
      <vt:lpstr>HVDUVS+ArialMT</vt:lpstr>
      <vt:lpstr>RSILEW+SimHei</vt:lpstr>
      <vt:lpstr>INHTUL+MicrosoftYaHei-Bold</vt:lpstr>
      <vt:lpstr>NPGUFH+Arial-BoldMT</vt:lpstr>
      <vt:lpstr>HGAJKP+MicrosoftYaHei</vt:lpstr>
      <vt:lpstr>BUKDPU+ArialMT</vt:lpstr>
      <vt:lpstr>QROFRG+MicrosoftYaHei-Bold</vt:lpstr>
      <vt:lpstr>DLFMTC+Arial-BoldMT</vt:lpstr>
      <vt:lpstr>ISCKBG+ArialMT</vt:lpstr>
      <vt:lpstr>CIDEPM+SimHei</vt:lpstr>
      <vt:lpstr>HRFMUI+SimHei,Bold</vt:lpstr>
      <vt:lpstr>NJNGRR+SimHei,Bold</vt:lpstr>
      <vt:lpstr>UWQLNS+SimHei</vt:lpstr>
      <vt:lpstr>RLOPVJ+MicrosoftYaHei-Bold</vt:lpstr>
      <vt:lpstr>HMEURI+SimSun</vt:lpstr>
      <vt:lpstr>VLFLSM+SimSun,Bold</vt:lpstr>
      <vt:lpstr>SOLOKH+SimHei</vt:lpstr>
      <vt:lpstr>PVDMIC+SimHei</vt:lpstr>
      <vt:lpstr>VEJJUA+SimHei,Bold</vt:lpstr>
      <vt:lpstr>Calibri</vt:lpstr>
      <vt:lpstr>微软雅黑</vt:lpstr>
      <vt:lpstr>Arial Unicode MS</vt:lpstr>
      <vt:lpstr>Microsoft YaHei UI</vt:lpstr>
      <vt:lpstr>Noto Serif SC SemiBold</vt:lpstr>
      <vt:lpstr>Ebrima</vt:lpstr>
      <vt:lpstr>ZWAdobeF</vt:lpstr>
      <vt:lpstr>Sitka Small</vt:lpstr>
      <vt:lpstr>Segoe UI Semibold</vt:lpstr>
      <vt:lpstr>SimSun-ExtG</vt:lpstr>
      <vt:lpstr>Chiller</vt:lpstr>
      <vt:lpstr>Bahnschrift SemiBold</vt:lpstr>
      <vt:lpstr>Theme Office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PowerPoint</dc:title>
  <dc:creator>czh</dc:creator>
  <cp:lastModifiedBy>朱丹丹</cp:lastModifiedBy>
  <cp:revision>37</cp:revision>
  <dcterms:created xsi:type="dcterms:W3CDTF">2024-03-22T05:23:00Z</dcterms:created>
  <dcterms:modified xsi:type="dcterms:W3CDTF">2025-09-19T03:35:02Z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F9C6E2C8099A4FA3B2A9EE9E74F1D30E_13</vt:lpwstr>
  </property>
  <property fmtid="{D5CDD505-2E9C-101B-9397-08002B2CF9AE}" pid="3" name="KSOProductBuildVer">
    <vt:lpwstr>2052-12.1.0.22529</vt:lpwstr>
  </property>
</Properties>
</file>